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54"/>
  </p:notesMasterIdLst>
  <p:handoutMasterIdLst>
    <p:handoutMasterId r:id="rId55"/>
  </p:handoutMasterIdLst>
  <p:sldIdLst>
    <p:sldId id="341" r:id="rId5"/>
    <p:sldId id="490" r:id="rId6"/>
    <p:sldId id="525" r:id="rId7"/>
    <p:sldId id="420" r:id="rId8"/>
    <p:sldId id="489" r:id="rId9"/>
    <p:sldId id="422" r:id="rId10"/>
    <p:sldId id="423" r:id="rId11"/>
    <p:sldId id="491" r:id="rId12"/>
    <p:sldId id="377" r:id="rId13"/>
    <p:sldId id="448" r:id="rId14"/>
    <p:sldId id="492" r:id="rId15"/>
    <p:sldId id="372" r:id="rId16"/>
    <p:sldId id="387" r:id="rId17"/>
    <p:sldId id="371" r:id="rId18"/>
    <p:sldId id="454" r:id="rId19"/>
    <p:sldId id="515" r:id="rId20"/>
    <p:sldId id="498" r:id="rId21"/>
    <p:sldId id="466" r:id="rId22"/>
    <p:sldId id="365" r:id="rId23"/>
    <p:sldId id="554" r:id="rId24"/>
    <p:sldId id="469" r:id="rId25"/>
    <p:sldId id="542" r:id="rId26"/>
    <p:sldId id="553" r:id="rId27"/>
    <p:sldId id="500" r:id="rId28"/>
    <p:sldId id="541" r:id="rId29"/>
    <p:sldId id="406" r:id="rId30"/>
    <p:sldId id="509" r:id="rId31"/>
    <p:sldId id="439" r:id="rId32"/>
    <p:sldId id="474" r:id="rId33"/>
    <p:sldId id="526" r:id="rId34"/>
    <p:sldId id="543" r:id="rId35"/>
    <p:sldId id="430" r:id="rId36"/>
    <p:sldId id="501" r:id="rId37"/>
    <p:sldId id="545" r:id="rId38"/>
    <p:sldId id="544" r:id="rId39"/>
    <p:sldId id="555" r:id="rId40"/>
    <p:sldId id="416" r:id="rId41"/>
    <p:sldId id="414" r:id="rId42"/>
    <p:sldId id="412" r:id="rId43"/>
    <p:sldId id="503" r:id="rId44"/>
    <p:sldId id="546" r:id="rId45"/>
    <p:sldId id="517" r:id="rId46"/>
    <p:sldId id="547" r:id="rId47"/>
    <p:sldId id="548" r:id="rId48"/>
    <p:sldId id="537" r:id="rId49"/>
    <p:sldId id="549" r:id="rId50"/>
    <p:sldId id="550" r:id="rId51"/>
    <p:sldId id="551" r:id="rId52"/>
    <p:sldId id="464" r:id="rId53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A6EA8"/>
    <a:srgbClr val="C7C7C7"/>
    <a:srgbClr val="FFFFFF"/>
    <a:srgbClr val="FF6600"/>
    <a:srgbClr val="1A4669"/>
    <a:srgbClr val="C6D254"/>
    <a:srgbClr val="B1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317" autoAdjust="0"/>
    <p:restoredTop sz="86481" autoAdjust="0"/>
  </p:normalViewPr>
  <p:slideViewPr>
    <p:cSldViewPr snapToGrid="0">
      <p:cViewPr varScale="1">
        <p:scale>
          <a:sx n="55" d="100"/>
          <a:sy n="55" d="100"/>
        </p:scale>
        <p:origin x="784" y="4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872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1" d="100"/>
          <a:sy n="51" d="100"/>
        </p:scale>
        <p:origin x="2720" y="3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theme" Target="theme/theme1.xml"/><Relationship Id="rId5" Type="http://schemas.openxmlformats.org/officeDocument/2006/relationships/slide" Target="slides/slide1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presProps" Target="presProp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tableStyles" Target="tableStyle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viewProps" Target="viewProps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3</a:t>
            </a:fld>
            <a:endParaRPr lang="en-GB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58354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28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641277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33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161138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34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504056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35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968606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36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70548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12328" y="31104"/>
            <a:ext cx="369220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SA#102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Edinburgh, U.K.; 11 – 15 December 2023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SP-231695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TSGC_102_Edinburgh/Docs/CP-233025.zip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tsg_ct/tsg_ct/TSGC_102_Edinburgh/Docs/CP-233310.zip" TargetMode="Externa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ct/tsg_ct/TSGC_102_Edinburgh/Docs/CP-233206.zip" TargetMode="External"/><Relationship Id="rId3" Type="http://schemas.openxmlformats.org/officeDocument/2006/relationships/hyperlink" Target="https://www.3gpp.org/ftp/tsg_ct/tsg_ct/TSGC_102_Edinburgh/Docs/CP-233026.zip" TargetMode="External"/><Relationship Id="rId7" Type="http://schemas.openxmlformats.org/officeDocument/2006/relationships/hyperlink" Target="https://www.3gpp.org/ftp/tsg_ct/tsg_ct/TSGC_102_Edinburgh/Docs/CP-233125.zip" TargetMode="External"/><Relationship Id="rId2" Type="http://schemas.openxmlformats.org/officeDocument/2006/relationships/hyperlink" Target="https://www.3gpp.org/ftp/tsg_ct/tsg_ct/TSGC_102_Edinburgh/Docs/CP-233024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tsg_ct/TSGC_102_Edinburgh/Docs/CP-233124.zip" TargetMode="External"/><Relationship Id="rId5" Type="http://schemas.openxmlformats.org/officeDocument/2006/relationships/hyperlink" Target="https://www.3gpp.org/ftp/tsg_ct/tsg_ct/TSGC_102_Edinburgh/Docs/CP-233115.zip" TargetMode="External"/><Relationship Id="rId4" Type="http://schemas.openxmlformats.org/officeDocument/2006/relationships/hyperlink" Target="https://www.3gpp.org/ftp/tsg_ct/tsg_ct/TSGC_102_Edinburgh/Docs/CP-233114.zip" TargetMode="External"/><Relationship Id="rId9" Type="http://schemas.openxmlformats.org/officeDocument/2006/relationships/hyperlink" Target="https://www.3gpp.org/ftp/tsg_ct/tsg_ct/TSGC_102_Edinburgh/Docs/CP-233210.zip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ct/tsg_ct/TSGC_102_Edinburgh/Docs/CP-233218.zip" TargetMode="External"/><Relationship Id="rId3" Type="http://schemas.openxmlformats.org/officeDocument/2006/relationships/hyperlink" Target="https://www.3gpp.org/ftp/tsg_ct/tsg_ct/TSGC_102_Edinburgh/Docs/CP-233212.zip" TargetMode="External"/><Relationship Id="rId7" Type="http://schemas.openxmlformats.org/officeDocument/2006/relationships/hyperlink" Target="https://www.3gpp.org/ftp/tsg_ct/tsg_ct/TSGC_102_Edinburgh/Docs/CP-233217.zip" TargetMode="External"/><Relationship Id="rId2" Type="http://schemas.openxmlformats.org/officeDocument/2006/relationships/hyperlink" Target="https://www.3gpp.org/ftp/tsg_ct/tsg_ct/TSGC_102_Edinburgh/Docs/CP-233211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tsg_ct/TSGC_102_Edinburgh/Docs/CP-233216.zip" TargetMode="External"/><Relationship Id="rId5" Type="http://schemas.openxmlformats.org/officeDocument/2006/relationships/hyperlink" Target="https://www.3gpp.org/ftp/tsg_ct/tsg_ct/TSGC_102_Edinburgh/Docs/CP-233214.zip" TargetMode="External"/><Relationship Id="rId4" Type="http://schemas.openxmlformats.org/officeDocument/2006/relationships/hyperlink" Target="https://www.3gpp.org/ftp/tsg_ct/tsg_ct/TSGC_102_Edinburgh/Docs/CP-233213.zip" TargetMode="External"/><Relationship Id="rId9" Type="http://schemas.openxmlformats.org/officeDocument/2006/relationships/hyperlink" Target="https://www.3gpp.org/ftp/tsg_ct/tsg_ct/TSGC_102_Edinburgh/Docs/CP-233219.zip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TSGC_102_Edinburgh/Docs/CP-233221.zip" TargetMode="External"/><Relationship Id="rId2" Type="http://schemas.openxmlformats.org/officeDocument/2006/relationships/hyperlink" Target="https://www.3gpp.org/ftp/tsg_ct/tsg_ct/TSGC_102_Edinburgh/Docs/CP-233220.zip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tsg_ct/tsg_ct/TSGC_102_Edinburgh/Docs/CP-233309.zip" TargetMode="Externa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TSGC_101_Bangalore/Docs/CP-232022.zip" TargetMode="External"/><Relationship Id="rId7" Type="http://schemas.openxmlformats.org/officeDocument/2006/relationships/hyperlink" Target="https://www.3gpp.org/ftp/tsg_ct/tsg_ct/TSGC_102_Edinburgh/Docs/CP-233291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tsg_ct/TSGC_102_Edinburgh/Docs/CP-233290.zip" TargetMode="External"/><Relationship Id="rId5" Type="http://schemas.openxmlformats.org/officeDocument/2006/relationships/hyperlink" Target="https://www.3gpp.org/ftp/tsg_ct/tsg_ct/TSGC_102_Edinburgh/Docs/CP-233289.zip" TargetMode="External"/><Relationship Id="rId4" Type="http://schemas.openxmlformats.org/officeDocument/2006/relationships/hyperlink" Target="https://www.3gpp.org/ftp/tsg_ct/tsg_ct/TSGC_102_Edinburgh/Docs/CP-233161.zip" TargetMode="Externa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TSGC_102_Edinburgh/Docs/CP-233161.zip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tsg_ct/TSGC_102_Edinburgh/Docs/CP-233291.zip" TargetMode="External"/><Relationship Id="rId5" Type="http://schemas.openxmlformats.org/officeDocument/2006/relationships/hyperlink" Target="https://www.3gpp.org/ftp/tsg_ct/tsg_ct/TSGC_102_Edinburgh/Docs/CP-233290.zip" TargetMode="External"/><Relationship Id="rId4" Type="http://schemas.openxmlformats.org/officeDocument/2006/relationships/hyperlink" Target="https://www.3gpp.org/ftp/tsg_ct/tsg_ct/TSGC_102_Edinburgh/Docs/CP-233289.zip" TargetMode="Externa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TSGC_102_Edinburgh/Docs/CP-233156.zip" TargetMode="External"/><Relationship Id="rId7" Type="http://schemas.openxmlformats.org/officeDocument/2006/relationships/hyperlink" Target="https://www.3gpp.org/ftp/tsg_ct/tsg_ct/TSGC_102_Edinburgh/Docs/CP-233160.zip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tsg_ct/TSGC_102_Edinburgh/Docs/CP-233159.zip" TargetMode="External"/><Relationship Id="rId5" Type="http://schemas.openxmlformats.org/officeDocument/2006/relationships/hyperlink" Target="https://www.3gpp.org/ftp/tsg_ct/tsg_ct/TSGC_102_Edinburgh/Docs/CP-233158.zip" TargetMode="External"/><Relationship Id="rId4" Type="http://schemas.openxmlformats.org/officeDocument/2006/relationships/hyperlink" Target="https://www.3gpp.org/ftp/tsg_ct/tsg_ct/TSGC_102_Edinburgh/Docs/CP-233157.zip" TargetMode="Externa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TSGC_102_Edinburgh/Docs/CP-233023.zip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hyperlink" Target="mailto:songyue@chinamobile.com" TargetMode="External"/><Relationship Id="rId7" Type="http://schemas.openxmlformats.org/officeDocument/2006/relationships/image" Target="../media/image1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png"/><Relationship Id="rId4" Type="http://schemas.openxmlformats.org/officeDocument/2006/relationships/hyperlink" Target="mailto:li.zhijun3@zte.com.cn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1120971" y="2345872"/>
            <a:ext cx="9144000" cy="2387600"/>
          </a:xfrm>
        </p:spPr>
        <p:txBody>
          <a:bodyPr/>
          <a:lstStyle/>
          <a:p>
            <a:pPr eaLnBrk="1" hangingPunct="1"/>
            <a:r>
              <a:rPr lang="en-US" altLang="en-US" dirty="0"/>
              <a:t>CT Status Report </a:t>
            </a:r>
            <a:br>
              <a:rPr lang="en-US" altLang="en-US" dirty="0"/>
            </a:br>
            <a:r>
              <a:rPr lang="en-US" altLang="en-US" dirty="0"/>
              <a:t>to TSG SA#102</a:t>
            </a:r>
            <a:br>
              <a:rPr lang="en-US" altLang="en-US" dirty="0"/>
            </a:b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subTitle" idx="1"/>
          </p:nvPr>
        </p:nvSpPr>
        <p:spPr>
          <a:xfrm>
            <a:off x="1412240" y="4089718"/>
            <a:ext cx="9144000" cy="1655762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Mr Peter Schmitt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TSG CT Chair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 WG Statistics: Approved CRs by WG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55820" y="2116823"/>
            <a:ext cx="5257800" cy="3848446"/>
          </a:xfrm>
        </p:spPr>
        <p:txBody>
          <a:bodyPr/>
          <a:lstStyle/>
          <a:p>
            <a:r>
              <a:rPr lang="en-US" dirty="0"/>
              <a:t>CT1 CRs for approval</a:t>
            </a:r>
          </a:p>
          <a:p>
            <a:pPr lvl="1"/>
            <a:r>
              <a:rPr lang="en-US" dirty="0"/>
              <a:t>553</a:t>
            </a:r>
          </a:p>
          <a:p>
            <a:r>
              <a:rPr lang="en-US" dirty="0"/>
              <a:t>CT3 CRs for approval</a:t>
            </a:r>
          </a:p>
          <a:p>
            <a:pPr lvl="1"/>
            <a:r>
              <a:rPr lang="en-US" dirty="0"/>
              <a:t>528</a:t>
            </a:r>
          </a:p>
          <a:p>
            <a:r>
              <a:rPr lang="en-US" dirty="0"/>
              <a:t>CT4 CRs for approval</a:t>
            </a:r>
          </a:p>
          <a:p>
            <a:pPr lvl="1"/>
            <a:r>
              <a:rPr lang="en-US" dirty="0"/>
              <a:t>462</a:t>
            </a:r>
          </a:p>
          <a:p>
            <a:r>
              <a:rPr lang="en-US" dirty="0"/>
              <a:t>CT6 CRs for approval</a:t>
            </a:r>
          </a:p>
          <a:p>
            <a:pPr lvl="1"/>
            <a:r>
              <a:rPr lang="en-US" dirty="0"/>
              <a:t>28</a:t>
            </a:r>
          </a:p>
          <a:p>
            <a:pPr lvl="1"/>
            <a:endParaRPr lang="en-US" dirty="0"/>
          </a:p>
          <a:p>
            <a:pPr lvl="1"/>
            <a:endParaRPr lang="en-US" altLang="fr-FR" dirty="0"/>
          </a:p>
          <a:p>
            <a:pPr marL="914400" lvl="2" indent="0">
              <a:buNone/>
            </a:pPr>
            <a:endParaRPr lang="en-US" altLang="fr-FR" dirty="0"/>
          </a:p>
        </p:txBody>
      </p:sp>
    </p:spTree>
    <p:extLst>
      <p:ext uri="{BB962C8B-B14F-4D97-AF65-F5344CB8AC3E}">
        <p14:creationId xmlns:p14="http://schemas.microsoft.com/office/powerpoint/2010/main" val="2590427460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Release Status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24670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Rel-8 – Rel-14 Status (Cat </a:t>
            </a:r>
            <a:r>
              <a:rPr lang="en-US" b="1" dirty="0"/>
              <a:t>F</a:t>
            </a:r>
            <a:r>
              <a:rPr lang="en-US" dirty="0"/>
              <a:t> </a:t>
            </a:r>
            <a:r>
              <a:rPr lang="en-US" dirty="0" err="1"/>
              <a:t>CRc</a:t>
            </a:r>
            <a:r>
              <a:rPr lang="en-US" dirty="0"/>
              <a:t>)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96D7E759-A89E-4B10-A642-2A01D8844E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734697" cy="4351338"/>
          </a:xfrm>
        </p:spPr>
        <p:txBody>
          <a:bodyPr/>
          <a:lstStyle/>
          <a:p>
            <a:r>
              <a:rPr lang="en-US" dirty="0"/>
              <a:t>Approved Rel-8 CRs 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Rel-9 CRs 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Rel-9 CRs 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Rel-10 CRs</a:t>
            </a:r>
          </a:p>
          <a:p>
            <a:pPr lvl="1"/>
            <a:r>
              <a:rPr lang="en-US" altLang="fr-FR" dirty="0"/>
              <a:t>0</a:t>
            </a:r>
          </a:p>
          <a:p>
            <a:pPr lvl="1"/>
            <a:endParaRPr lang="en-US" dirty="0"/>
          </a:p>
          <a:p>
            <a:endParaRPr lang="en-US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B30D9B5A-48F0-4E08-959B-CC20750F50DB}"/>
              </a:ext>
            </a:extLst>
          </p:cNvPr>
          <p:cNvSpPr txBox="1">
            <a:spLocks/>
          </p:cNvSpPr>
          <p:nvPr/>
        </p:nvSpPr>
        <p:spPr bwMode="auto">
          <a:xfrm>
            <a:off x="6414468" y="182562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Approved Rel-11 CRs</a:t>
            </a:r>
          </a:p>
          <a:p>
            <a:pPr lvl="1"/>
            <a:r>
              <a:rPr lang="en-US" altLang="fr-FR" dirty="0"/>
              <a:t>0</a:t>
            </a:r>
          </a:p>
          <a:p>
            <a:r>
              <a:rPr lang="en-US" dirty="0"/>
              <a:t>Approved Rel-12 CRs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Rel-13 CRs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Rel-14 CRs</a:t>
            </a:r>
          </a:p>
          <a:p>
            <a:pPr lvl="1"/>
            <a:r>
              <a:rPr lang="en-US" dirty="0"/>
              <a:t>0</a:t>
            </a:r>
          </a:p>
          <a:p>
            <a:pPr lvl="1"/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1717511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15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Rel-15 CRs (Category F) </a:t>
            </a:r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are less than in last plenary</a:t>
            </a:r>
            <a:endParaRPr lang="en-US" sz="3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4 (1)</a:t>
            </a:r>
          </a:p>
          <a:p>
            <a:pPr lvl="1"/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/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0" indent="0">
              <a:buNone/>
            </a:pPr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9986213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16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Rel-16 CRs (Category F)</a:t>
            </a:r>
            <a:endParaRPr lang="en-US" sz="3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6 (11)</a:t>
            </a:r>
          </a:p>
          <a:p>
            <a:pPr marL="457200" lvl="1" indent="0">
              <a:buNone/>
            </a:pPr>
            <a:endParaRPr lang="en-US" dirty="0">
              <a:latin typeface="Arial 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3769397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17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27155" y="1795289"/>
            <a:ext cx="5666608" cy="4488501"/>
          </a:xfrm>
        </p:spPr>
        <p:txBody>
          <a:bodyPr/>
          <a:lstStyle/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Rel-17 CRs (Category F)</a:t>
            </a:r>
            <a:endParaRPr lang="en-US" sz="3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99 (64 in previous TSG)</a:t>
            </a:r>
          </a:p>
          <a:p>
            <a:pPr marL="457200" lvl="1" indent="0">
              <a:buNone/>
            </a:pPr>
            <a:endParaRPr lang="en-US" dirty="0">
              <a:latin typeface="Arial "/>
            </a:endParaRPr>
          </a:p>
          <a:p>
            <a:pPr marL="457200" lvl="1" indent="0">
              <a:buNone/>
            </a:pPr>
            <a:endParaRPr lang="en-US" dirty="0">
              <a:latin typeface="Arial 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515534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18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27155" y="1795289"/>
            <a:ext cx="5666608" cy="4488501"/>
          </a:xfrm>
        </p:spPr>
        <p:txBody>
          <a:bodyPr/>
          <a:lstStyle/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CRs (Category B/C/F/D)</a:t>
            </a:r>
            <a:endParaRPr lang="en-US" sz="3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1367 (794 in previous TSG)</a:t>
            </a:r>
          </a:p>
          <a:p>
            <a:r>
              <a:rPr lang="en-US" dirty="0">
                <a:latin typeface="Arial "/>
              </a:rPr>
              <a:t>Approved New SID/WID</a:t>
            </a:r>
          </a:p>
          <a:p>
            <a:pPr lvl="1"/>
            <a:r>
              <a:rPr lang="en-US" dirty="0">
                <a:latin typeface="Arial "/>
              </a:rPr>
              <a:t>2</a:t>
            </a:r>
          </a:p>
          <a:p>
            <a:r>
              <a:rPr lang="en-US" dirty="0">
                <a:latin typeface="Arial "/>
              </a:rPr>
              <a:t>New Specification numbers allocated</a:t>
            </a:r>
          </a:p>
          <a:p>
            <a:pPr lvl="1"/>
            <a:r>
              <a:rPr lang="en-US" dirty="0">
                <a:latin typeface="Arial "/>
              </a:rPr>
              <a:t>2</a:t>
            </a:r>
          </a:p>
          <a:p>
            <a:pPr marL="457200" lvl="1" indent="0">
              <a:buNone/>
            </a:pPr>
            <a:endParaRPr lang="en-US" dirty="0">
              <a:latin typeface="Arial "/>
            </a:endParaRPr>
          </a:p>
          <a:p>
            <a:pPr marL="457200" lvl="1" indent="0">
              <a:buNone/>
            </a:pPr>
            <a:endParaRPr lang="en-US" dirty="0">
              <a:latin typeface="Arial 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7D01AECE-5174-4E1B-83CD-881988146218}"/>
              </a:ext>
            </a:extLst>
          </p:cNvPr>
          <p:cNvSpPr txBox="1">
            <a:spLocks/>
          </p:cNvSpPr>
          <p:nvPr/>
        </p:nvSpPr>
        <p:spPr bwMode="auto">
          <a:xfrm>
            <a:off x="5893762" y="1795288"/>
            <a:ext cx="5889429" cy="4488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Arial "/>
              </a:rPr>
              <a:t>New TS/TR presented for information/approval</a:t>
            </a:r>
          </a:p>
          <a:p>
            <a:pPr lvl="1"/>
            <a:r>
              <a:rPr lang="en-US" dirty="0">
                <a:latin typeface="Arial "/>
              </a:rPr>
              <a:t>19</a:t>
            </a:r>
          </a:p>
          <a:p>
            <a:pPr lvl="1"/>
            <a:endParaRPr lang="en-US" dirty="0">
              <a:latin typeface="Arial 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8538567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Backward Incompatible Changes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DE"/>
              <a:t> </a:t>
            </a:r>
            <a:r>
              <a:rPr lang="en-GB"/>
              <a:t>3 Backward incompatible CRs on Rel-17 were approved in this plenary.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3685350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For Information to SA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558896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Information to TSG SA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232475" y="1825625"/>
            <a:ext cx="11747715" cy="4351338"/>
          </a:xfrm>
        </p:spPr>
        <p:txBody>
          <a:bodyPr/>
          <a:lstStyle/>
          <a:p>
            <a:r>
              <a:rPr lang="en-GB" altLang="en-US"/>
              <a:t> </a:t>
            </a:r>
            <a:r>
              <a:rPr lang="en-US" b="1"/>
              <a:t>PLMNsel_NS:</a:t>
            </a:r>
          </a:p>
          <a:p>
            <a:r>
              <a:rPr lang="en-GB" altLang="en-US"/>
              <a:t>T</a:t>
            </a:r>
            <a:r>
              <a:rPr lang="en-DE" altLang="en-US"/>
              <a:t>r</a:t>
            </a:r>
            <a:r>
              <a:rPr lang="en-GB" altLang="en-US"/>
              <a:t>i</a:t>
            </a:r>
            <a:r>
              <a:rPr lang="en-DE" altLang="en-US"/>
              <a:t>g</a:t>
            </a:r>
            <a:r>
              <a:rPr lang="en-GB" altLang="en-US"/>
              <a:t>g</a:t>
            </a:r>
            <a:r>
              <a:rPr lang="en-DE" altLang="en-US"/>
              <a:t>e</a:t>
            </a:r>
            <a:r>
              <a:rPr lang="en-GB" altLang="en-US"/>
              <a:t>r</a:t>
            </a:r>
            <a:r>
              <a:rPr lang="en-DE" altLang="en-US"/>
              <a:t>e</a:t>
            </a:r>
            <a:r>
              <a:rPr lang="en-GB" altLang="en-US"/>
              <a:t>d</a:t>
            </a:r>
            <a:r>
              <a:rPr lang="en-DE" altLang="en-US"/>
              <a:t> </a:t>
            </a:r>
            <a:r>
              <a:rPr lang="en-GB" altLang="en-US"/>
              <a:t>by an LS from SA1 that they have removed the requirement for </a:t>
            </a:r>
            <a:r>
              <a:rPr lang="en-US" b="1"/>
              <a:t>PLMN Selection based on Network Slice. </a:t>
            </a:r>
            <a:r>
              <a:rPr lang="en-GB" altLang="en-US"/>
              <a:t>C</a:t>
            </a:r>
            <a:r>
              <a:rPr lang="en-DE" altLang="en-US"/>
              <a:t>T </a:t>
            </a:r>
            <a:r>
              <a:rPr lang="en-GB" altLang="en-US"/>
              <a:t>ha</a:t>
            </a:r>
            <a:r>
              <a:rPr lang="en-DE" altLang="en-US"/>
              <a:t>s</a:t>
            </a:r>
            <a:r>
              <a:rPr lang="en-GB" altLang="en-US"/>
              <a:t> stopped the work and approved a CR to undo the already approved work.</a:t>
            </a:r>
          </a:p>
          <a:p>
            <a:endParaRPr lang="en-GB" altLang="en-US"/>
          </a:p>
          <a:p>
            <a:r>
              <a:rPr lang="en-GB" altLang="en-US"/>
              <a:t>This work item appears now as completed in the workplan</a:t>
            </a:r>
            <a:endParaRPr lang="en-US" b="1"/>
          </a:p>
          <a:p>
            <a:endParaRPr lang="en-US" b="1"/>
          </a:p>
          <a:p>
            <a:pPr marL="457200" lvl="1" indent="0">
              <a:buNone/>
            </a:pPr>
            <a:endParaRPr lang="en-DE" altLang="en-US" sz="2800" dirty="0"/>
          </a:p>
          <a:p>
            <a:pPr marL="0" indent="0">
              <a:buNone/>
            </a:pPr>
            <a:endParaRPr lang="en-GB" altLang="en-US"/>
          </a:p>
          <a:p>
            <a:pPr marL="0" indent="0">
              <a:buNone/>
            </a:pPr>
            <a:endParaRPr lang="en-GB" altLang="en-US"/>
          </a:p>
          <a:p>
            <a:pPr marL="0" indent="0">
              <a:buNone/>
            </a:pPr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fr-FR" sz="7200" dirty="0"/>
              <a:t>CT Officials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291149052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Information to TSG SA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232475" y="1825625"/>
            <a:ext cx="11747715" cy="4351338"/>
          </a:xfrm>
        </p:spPr>
        <p:txBody>
          <a:bodyPr/>
          <a:lstStyle/>
          <a:p>
            <a:r>
              <a:rPr lang="en-US"/>
              <a:t>Overall progress on Rel-18 is good in CT</a:t>
            </a:r>
          </a:p>
          <a:p>
            <a:r>
              <a:rPr lang="en-US"/>
              <a:t>CT WGs have decided based on their progress on a meeting in January limited to topics which need more that one meeting to complete. </a:t>
            </a:r>
            <a:br>
              <a:rPr lang="en-US"/>
            </a:br>
            <a:r>
              <a:rPr lang="en-US"/>
              <a:t>CT1 and CT3 have decided to have a meeting in January.</a:t>
            </a:r>
          </a:p>
          <a:p>
            <a:endParaRPr lang="en-US"/>
          </a:p>
          <a:p>
            <a:r>
              <a:rPr lang="en-GB" sz="2400"/>
              <a:t>LS on </a:t>
            </a:r>
            <a:r>
              <a:rPr lang="en-GB" sz="2400" b="1"/>
              <a:t>Metaverse Standards Forum from SA4 that they have</a:t>
            </a:r>
            <a:r>
              <a:rPr lang="en-GB" sz="2400"/>
              <a:t> assigned one representative for the MSF Register. The question was raised if the understanding is correct that each WG shall nominate a delegate to  the SA4 chair who should provide the list of contribution related to Metaverse to</a:t>
            </a:r>
            <a:r>
              <a:rPr lang="en-US" sz="2400"/>
              <a:t> the SA4 chair and act as contact person for him. </a:t>
            </a:r>
            <a:br>
              <a:rPr lang="en-US" sz="2400"/>
            </a:br>
            <a:r>
              <a:rPr lang="en-US" sz="2400"/>
              <a:t>Up to now, no representatives were nominated by CT WGs, given that currently no Metaverse-related work is ongoing.</a:t>
            </a:r>
            <a:endParaRPr lang="en-US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016717765"/>
      </p:ext>
    </p:extLst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For Action to SA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374632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Action to TSG SA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232475" y="1825625"/>
            <a:ext cx="11747715" cy="655051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/>
              <a:t>Roaming5G/PRINS</a:t>
            </a:r>
            <a:endParaRPr lang="en-DE" altLang="en-US" sz="2400" dirty="0"/>
          </a:p>
          <a:p>
            <a:r>
              <a:rPr lang="en-US" sz="2400"/>
              <a:t>CT4 has started work on PRINS modification (corresponding to 'Roaming5G' in stage2 from SA3), </a:t>
            </a:r>
          </a:p>
          <a:p>
            <a:r>
              <a:rPr lang="en-US" sz="2400"/>
              <a:t>CT ask SA to confirm the stability of stage2 requirement on this topic.</a:t>
            </a:r>
            <a:endParaRPr lang="en-US" altLang="en-US" sz="2000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9978359"/>
      </p:ext>
    </p:extLst>
  </p:cSld>
  <p:clrMapOvr>
    <a:masterClrMapping/>
  </p:clrMapOvr>
  <p:transition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Action to TSG SA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232475" y="1825625"/>
            <a:ext cx="11747715" cy="655051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altLang="en-US"/>
              <a:t>Stability of Rel-18</a:t>
            </a:r>
            <a:endParaRPr lang="en-DE" altLang="en-US" dirty="0"/>
          </a:p>
          <a:p>
            <a:r>
              <a:rPr lang="en-GB" altLang="en-US"/>
              <a:t>We noted that we have received changes on requirements for Rel-18 which triggers additional changes to stage 3 on parts assumed to be stable in SA2 and completed in Stage2 and stage 3  (e.g. Ranging_SL, ….)</a:t>
            </a:r>
            <a:endParaRPr lang="en-DE" altLang="en-US" dirty="0"/>
          </a:p>
          <a:p>
            <a:r>
              <a:rPr lang="en-US"/>
              <a:t>CT  kindly ask </a:t>
            </a:r>
            <a:r>
              <a:rPr lang="en-US" dirty="0"/>
              <a:t>SA to urge SA WGs to avoid late stage 2 changes </a:t>
            </a:r>
            <a:r>
              <a:rPr lang="en-US"/>
              <a:t>for Rel-18 (and Rel-17) </a:t>
            </a:r>
            <a:r>
              <a:rPr lang="en-US" dirty="0"/>
              <a:t>in Q1’2024</a:t>
            </a: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23855094"/>
      </p:ext>
    </p:extLst>
  </p:cSld>
  <p:clrMapOvr>
    <a:masterClrMapping/>
  </p:clrMapOvr>
  <p:transition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Acknowledgement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739436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Acknowledgement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232475" y="1825625"/>
            <a:ext cx="11747715" cy="4351338"/>
          </a:xfrm>
        </p:spPr>
        <p:txBody>
          <a:bodyPr/>
          <a:lstStyle/>
          <a:p>
            <a:r>
              <a:rPr lang="en-GB" altLang="ja-JP" dirty="0"/>
              <a:t>Thanks to CT vice chairs, CT WG chairs/vice chairs and rapporteurs for the great coordination before and during the meeting. Special thanks to MCC for excellent meeting support.</a:t>
            </a:r>
          </a:p>
          <a:p>
            <a:r>
              <a:rPr lang="en-GB" altLang="ja-JP" dirty="0"/>
              <a:t>Thanks to the delegates in CT WGs and CT for achieving all deadlines as promised and delivering an enormous amount of CRs and input papers.</a:t>
            </a:r>
          </a:p>
          <a:p>
            <a:r>
              <a:rPr lang="en-GB" altLang="ja-JP" dirty="0"/>
              <a:t>Thanks to </a:t>
            </a:r>
            <a:r>
              <a:rPr lang="en-DE" altLang="ja-JP" dirty="0"/>
              <a:t>P</a:t>
            </a:r>
            <a:r>
              <a:rPr lang="en-GB" altLang="ja-JP" dirty="0"/>
              <a:t>u</a:t>
            </a:r>
            <a:r>
              <a:rPr lang="en-DE" altLang="ja-JP" dirty="0"/>
              <a:t>n</a:t>
            </a:r>
            <a:r>
              <a:rPr lang="en-GB" altLang="ja-JP" dirty="0"/>
              <a:t>e</a:t>
            </a:r>
            <a:r>
              <a:rPr lang="en-DE" altLang="ja-JP" dirty="0"/>
              <a:t>e</a:t>
            </a:r>
            <a:r>
              <a:rPr lang="en-GB" altLang="ja-JP" dirty="0"/>
              <a:t>t (SA) and Wanshi (RAN) for the excellent coordination during the plenary week and in-between.</a:t>
            </a:r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218483051"/>
      </p:ext>
    </p:extLst>
  </p:cSld>
  <p:clrMapOvr>
    <a:masterClrMapping/>
  </p:clrMapOvr>
  <p:transition>
    <p:wipe dir="r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225597760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New approved  Study/Work Items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123104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13588" y="370177"/>
            <a:ext cx="10515600" cy="1325563"/>
          </a:xfrm>
        </p:spPr>
        <p:txBody>
          <a:bodyPr/>
          <a:lstStyle/>
          <a:p>
            <a:r>
              <a:rPr lang="en-US" altLang="fr-FR" dirty="0"/>
              <a:t>New Study/Work Items Rel-18 1/1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DFCBC042-D0BD-4089-80D3-E86F7CCBAB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0193308"/>
              </p:ext>
            </p:extLst>
          </p:nvPr>
        </p:nvGraphicFramePr>
        <p:xfrm>
          <a:off x="224631" y="1808222"/>
          <a:ext cx="11742738" cy="2676488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8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445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634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Specification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number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(if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needed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CP-233025</a:t>
                      </a:r>
                      <a:endParaRPr lang="en-GB" sz="18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NRF </a:t>
                      </a:r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API enhancements to avoid signalling and storing of redundant data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CP-233310</a:t>
                      </a:r>
                      <a:endParaRPr lang="en-GB" sz="1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Network Slice Capability Exposure for Application Layer Enablement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TS 29.435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fi-FI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490713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fi-FI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35887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5888838"/>
      </p:ext>
    </p:extLst>
  </p:cSld>
  <p:clrMapOvr>
    <a:masterClrMapping/>
  </p:clrMapOvr>
  <p:transition>
    <p:wipe dir="r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Revised approved Work Items Rel-18 1/3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5931295"/>
              </p:ext>
            </p:extLst>
          </p:nvPr>
        </p:nvGraphicFramePr>
        <p:xfrm>
          <a:off x="224631" y="1920897"/>
          <a:ext cx="11742738" cy="3169920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8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445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634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Specification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number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(if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needed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2"/>
                        </a:rPr>
                        <a:t>CP-233024</a:t>
                      </a:r>
                      <a:endParaRPr lang="en-GB" sz="1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IMS Disaster Prevention and Restoration Enhancement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399666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CP-233026</a:t>
                      </a:r>
                      <a:endParaRPr lang="en-GB" sz="1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 Aspects of Edge Computing Phase 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1918088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CP-233114</a:t>
                      </a:r>
                      <a:endParaRPr lang="en-GB" sz="1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CT aspects for enabling Edge Applications Phase 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543555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CP-233115</a:t>
                      </a:r>
                      <a:endParaRPr lang="en-GB" sz="1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Rel-18 Enhancements of UE Policy Control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094125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CP-233124</a:t>
                      </a:r>
                      <a:endParaRPr lang="en-GB" sz="1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CT aspects on TEI18_DCAMP_Ph2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9206673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CP-233125</a:t>
                      </a:r>
                      <a:endParaRPr lang="en-GB" sz="1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CT aspects on TEI18_SLAMUP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70796372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CP-233206</a:t>
                      </a:r>
                      <a:endParaRPr lang="en-GB" sz="1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CT aspects of enhancement of 5G UE Policy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9549567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9"/>
                        </a:rPr>
                        <a:t>CP-233210</a:t>
                      </a:r>
                      <a:endParaRPr lang="en-GB" sz="1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 aspects of Mission Critical Services over 5GProSe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73313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57504212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Officials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1E64D438-3EBD-4F38-A254-B036C5161B3D}"/>
              </a:ext>
            </a:extLst>
          </p:cNvPr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Peter Schmitt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peter.schmitt@huawei.com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i="1" dirty="0">
              <a:solidFill>
                <a:srgbClr val="FF0000"/>
              </a:solidFill>
            </a:endParaRPr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14CB953C-CA61-4D54-AAA5-AA00E9115C12}"/>
              </a:ext>
            </a:extLst>
          </p:cNvPr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Atle Monrad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ATIS</a:t>
            </a:r>
            <a:br>
              <a:rPr lang="fr-FR" altLang="en-US" sz="1800" dirty="0"/>
            </a:br>
            <a:r>
              <a:rPr lang="en-US" altLang="en-US" sz="1800" dirty="0"/>
              <a:t>atle.monrad@interdigital.com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fr-FR" altLang="en-US" sz="1800" i="1" dirty="0">
              <a:solidFill>
                <a:srgbClr val="00B05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0F014045-6252-4113-A4BE-3A9852A26AF4}"/>
              </a:ext>
            </a:extLst>
          </p:cNvPr>
          <p:cNvSpPr txBox="1">
            <a:spLocks/>
          </p:cNvSpPr>
          <p:nvPr/>
        </p:nvSpPr>
        <p:spPr bwMode="auto">
          <a:xfrm>
            <a:off x="7407771" y="342302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Chin ChenHO 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TSG CT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chin.chenho@oppo.com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i="1" dirty="0">
              <a:solidFill>
                <a:srgbClr val="00B05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756EF69F-00AE-4C05-BB77-D020C711A95E}"/>
              </a:ext>
            </a:extLst>
          </p:cNvPr>
          <p:cNvSpPr txBox="1">
            <a:spLocks/>
          </p:cNvSpPr>
          <p:nvPr/>
        </p:nvSpPr>
        <p:spPr bwMode="auto">
          <a:xfrm>
            <a:off x="7458075" y="4775200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Biao Long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sz="1800"/>
              <a:t>longbiao@chinatelecom.cn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EABC313A-DCDA-4D86-AD76-01A70B332E10}"/>
              </a:ext>
            </a:extLst>
          </p:cNvPr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kimmo.kymalainen@etsi.org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3E68E5A4-1861-4215-B2EA-52CABF67D1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2734" y="4775200"/>
            <a:ext cx="1460975" cy="1429189"/>
          </a:xfrm>
          <a:prstGeom prst="rect">
            <a:avLst/>
          </a:prstGeom>
        </p:spPr>
      </p:pic>
      <p:pic>
        <p:nvPicPr>
          <p:cNvPr id="26" name="Picture 1" descr="image001">
            <a:extLst>
              <a:ext uri="{FF2B5EF4-FFF2-40B4-BE49-F238E27FC236}">
                <a16:creationId xmlns:a16="http://schemas.microsoft.com/office/drawing/2014/main" id="{BF9140A6-97EC-42A6-993E-7210FD2DD5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0300" y="2040766"/>
            <a:ext cx="1149002" cy="1262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Image 4">
            <a:extLst>
              <a:ext uri="{FF2B5EF4-FFF2-40B4-BE49-F238E27FC236}">
                <a16:creationId xmlns:a16="http://schemas.microsoft.com/office/drawing/2014/main" id="{E0881617-E934-47AB-9E54-F9E0B599FE0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10299" y="3442596"/>
            <a:ext cx="1097635" cy="1310754"/>
          </a:xfrm>
          <a:prstGeom prst="rect">
            <a:avLst/>
          </a:prstGeom>
        </p:spPr>
      </p:pic>
      <p:pic>
        <p:nvPicPr>
          <p:cNvPr id="4" name="Picture 3" descr="A person wearing glasses and a suit&#10;&#10;Description automatically generated with medium confidence">
            <a:extLst>
              <a:ext uri="{FF2B5EF4-FFF2-40B4-BE49-F238E27FC236}">
                <a16:creationId xmlns:a16="http://schemas.microsoft.com/office/drawing/2014/main" id="{A49349E2-C73F-736C-F09C-DAC601DCBBD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4924" y="4824640"/>
            <a:ext cx="1097635" cy="137974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EB6F71F-B8F3-4238-85D4-CE0503B9829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43" y="1990091"/>
            <a:ext cx="1188789" cy="1667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9959306"/>
      </p:ext>
    </p:extLst>
  </p:cSld>
  <p:clrMapOvr>
    <a:masterClrMapping/>
  </p:clrMapOvr>
  <p:transition>
    <p:wipe dir="r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Revised approved Work Items Rel-18 2/3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0682117"/>
              </p:ext>
            </p:extLst>
          </p:nvPr>
        </p:nvGraphicFramePr>
        <p:xfrm>
          <a:off x="224631" y="1920897"/>
          <a:ext cx="11742738" cy="4541520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8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445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634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Specification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number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(if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needed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2"/>
                        </a:rPr>
                        <a:t>CP-233211</a:t>
                      </a:r>
                      <a:endParaRPr lang="en-GB" sz="1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 WID on Next Generation Real time Communication services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DE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T</a:t>
                      </a:r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</a:t>
                      </a:r>
                      <a:r>
                        <a:rPr lang="en-DE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29.330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399666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CP-233212</a:t>
                      </a:r>
                      <a:endParaRPr lang="en-GB" sz="1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Protocol enhancements for Mission Critical Services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1918088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CP-233213</a:t>
                      </a:r>
                      <a:endParaRPr lang="en-GB" sz="1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CT aspects of SEAL data delivery enabler for vertical applications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543555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CP-233214</a:t>
                      </a:r>
                      <a:endParaRPr lang="en-GB" sz="1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CT aspects of application layer support for V2X services; Phase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094125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CP-233216</a:t>
                      </a:r>
                      <a:endParaRPr lang="en-GB" sz="1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Personal IoT Network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9206673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CP-233217</a:t>
                      </a:r>
                      <a:endParaRPr lang="en-GB" sz="1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WID on mission critical system migration and interconnection enhancements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248117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CP-233218</a:t>
                      </a:r>
                      <a:endParaRPr lang="en-GB" sz="1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Application layer support for Personal IoT Network (PINAPP)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1673948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9"/>
                        </a:rPr>
                        <a:t>CP-233219</a:t>
                      </a:r>
                      <a:endParaRPr lang="en-GB" sz="1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CT aspects for Enhanced Service Enabler Architecture Layer for Verticals Phase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891580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28576640"/>
      </p:ext>
    </p:extLst>
  </p:cSld>
  <p:clrMapOvr>
    <a:masterClrMapping/>
  </p:clrMapOvr>
  <p:transition>
    <p:wipe dir="r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Revised approved Work Items Rel-18 3/3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2838240"/>
              </p:ext>
            </p:extLst>
          </p:nvPr>
        </p:nvGraphicFramePr>
        <p:xfrm>
          <a:off x="224631" y="1920897"/>
          <a:ext cx="11742738" cy="2895600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8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445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634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Specification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number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(if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needed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2"/>
                        </a:rPr>
                        <a:t>CP-233220</a:t>
                      </a:r>
                      <a:endParaRPr lang="en-GB" sz="18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CT aspects of proximity based services in 5GS Phase 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399666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CP-233221</a:t>
                      </a:r>
                      <a:endParaRPr lang="en-GB" sz="1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support for 5WWC, Phase 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1918088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CP-233309</a:t>
                      </a:r>
                      <a:endParaRPr lang="en-GB" sz="1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CT aspects of </a:t>
                      </a:r>
                      <a:r>
                        <a:rPr lang="en-GB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Ranging_SL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TS 29.586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543555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094125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9206673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248117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1673948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891580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80126464"/>
      </p:ext>
    </p:extLst>
  </p:cSld>
  <p:clrMapOvr>
    <a:masterClrMapping/>
  </p:clrMapOvr>
  <p:transition>
    <p:wipe dir="r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TR/TS sent to plenary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614427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Rel-18 TR/TS </a:t>
            </a:r>
            <a:r>
              <a:rPr lang="en-US" altLang="fr-FR"/>
              <a:t>for Information 1/3</a:t>
            </a:r>
            <a:endParaRPr lang="en-US" altLang="fr-FR" dirty="0"/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4396B27A-AD27-4C3D-9D9E-A6D0AB4B18C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4049542"/>
              </p:ext>
            </p:extLst>
          </p:nvPr>
        </p:nvGraphicFramePr>
        <p:xfrm>
          <a:off x="224630" y="1920897"/>
          <a:ext cx="11211869" cy="4116087"/>
        </p:xfrm>
        <a:graphic>
          <a:graphicData uri="http://schemas.openxmlformats.org/drawingml/2006/table">
            <a:tbl>
              <a:tblPr firstRow="1" firstCol="1" bandRow="1"/>
              <a:tblGrid>
                <a:gridCol w="17369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285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463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CP-232022</a:t>
                      </a:r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29.858 v.1.0.0 on "Session Management Function (SMF) / Centralized User Configuration (CUC) to Access Network Talker Listener (AN-TL) and Core Network Talker Listener (CN-TL) protocol aspects; Stage 3" for information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CP-232282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Presentation of Specification/Report to TSG: TS 31.127, Version 1.0.0 UICC-terminal interaction; non-removable Universal Subscriber Identity Module (nrUSIM) application behavioural test specification;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CP-233161</a:t>
                      </a:r>
                      <a:endParaRPr lang="en-GB" sz="1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Presentation of TS 24.186 V1.0.0 for information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130112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CP-233289</a:t>
                      </a:r>
                      <a:endParaRPr lang="en-GB" sz="1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29.548 v1.0.0 on Service Enabler Architecture Layer for Verticals (SEAL); SEAL Data Delivery (SEALDD) Server Services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172593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CP-233290</a:t>
                      </a:r>
                      <a:endParaRPr lang="en-GB" sz="1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29.543 v1.0.0 on 5G System; Data Transfer Policy Control Services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3154765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CP-233291</a:t>
                      </a:r>
                      <a:endParaRPr lang="en-GB" sz="1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29.583 v1.0.0 on Application layer support for Personal IoT Network (PINAPP); Personal IoT Network (PIN) server services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70044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68501913"/>
      </p:ext>
    </p:extLst>
  </p:cSld>
  <p:clrMapOvr>
    <a:masterClrMapping/>
  </p:clrMapOvr>
  <p:transition>
    <p:wipe dir="r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Rel-18 TR/TS </a:t>
            </a:r>
            <a:r>
              <a:rPr lang="en-US" altLang="fr-FR"/>
              <a:t>for Information 2/3</a:t>
            </a:r>
            <a:endParaRPr lang="en-US" altLang="fr-FR" dirty="0"/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4396B27A-AD27-4C3D-9D9E-A6D0AB4B18C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9366486"/>
              </p:ext>
            </p:extLst>
          </p:nvPr>
        </p:nvGraphicFramePr>
        <p:xfrm>
          <a:off x="224630" y="1920897"/>
          <a:ext cx="11211869" cy="3777931"/>
        </p:xfrm>
        <a:graphic>
          <a:graphicData uri="http://schemas.openxmlformats.org/drawingml/2006/table">
            <a:tbl>
              <a:tblPr firstRow="1" firstCol="1" bandRow="1"/>
              <a:tblGrid>
                <a:gridCol w="17369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285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463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CP-233161</a:t>
                      </a:r>
                      <a:endParaRPr lang="en-GB" sz="1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Presentation of TS 24.186 V1.0.0 for information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CP-233289</a:t>
                      </a:r>
                      <a:endParaRPr lang="en-GB" sz="1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29.548 v1.0.0 on Service Enabler Architecture Layer for Verticals (SEAL); SEAL Data Delivery (SEALDD) Server Services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CP-233290</a:t>
                      </a:r>
                      <a:endParaRPr lang="en-GB" sz="1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29.543 v1.0.0 on 5G System; Data Transfer Policy Control Services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130112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CP-233291</a:t>
                      </a:r>
                      <a:endParaRPr lang="en-GB" sz="1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29.583 v1.0.0 on Application layer support for Personal IoT Network (PINAPP); Personal IoT Network (PIN) server services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172593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3154765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70044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97361648"/>
      </p:ext>
    </p:extLst>
  </p:cSld>
  <p:clrMapOvr>
    <a:masterClrMapping/>
  </p:clrMapOvr>
  <p:transition>
    <p:wipe dir="r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Rel-18 TR/TS </a:t>
            </a:r>
            <a:r>
              <a:rPr lang="en-US" altLang="fr-FR"/>
              <a:t>for Information 3/3</a:t>
            </a:r>
            <a:endParaRPr lang="en-US" altLang="fr-FR" dirty="0"/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4396B27A-AD27-4C3D-9D9E-A6D0AB4B18C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8218192"/>
              </p:ext>
            </p:extLst>
          </p:nvPr>
        </p:nvGraphicFramePr>
        <p:xfrm>
          <a:off x="224630" y="1920897"/>
          <a:ext cx="11211869" cy="3777931"/>
        </p:xfrm>
        <a:graphic>
          <a:graphicData uri="http://schemas.openxmlformats.org/drawingml/2006/table">
            <a:tbl>
              <a:tblPr firstRow="1" firstCol="1" bandRow="1"/>
              <a:tblGrid>
                <a:gridCol w="17369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285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463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CP-233156</a:t>
                      </a:r>
                      <a:endParaRPr lang="en-GB" sz="1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Presentation of TS 24.543 V1.0.0 for information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CP-233157</a:t>
                      </a:r>
                      <a:endParaRPr lang="en-GB" sz="1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Presentation of TS 24.583 V1.0.0 for information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130112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CP-233158</a:t>
                      </a:r>
                      <a:endParaRPr lang="en-GB" sz="1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Presentation of TS 24.577 V1.0.0 for information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172593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CP-233159</a:t>
                      </a:r>
                      <a:endParaRPr lang="en-GB" sz="1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Presentation of TS 24.578 V1.0.0 for information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3154765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CP-233160</a:t>
                      </a:r>
                      <a:endParaRPr lang="en-GB" sz="1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Presentation of TS 24.572 V1.0.0 for information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70044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22459770"/>
      </p:ext>
    </p:extLst>
  </p:cSld>
  <p:clrMapOvr>
    <a:masterClrMapping/>
  </p:clrMapOvr>
  <p:transition>
    <p:wipe dir="r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Rel-18 TR/TS for </a:t>
            </a:r>
            <a:r>
              <a:rPr lang="en-US" altLang="fr-FR"/>
              <a:t>Approval </a:t>
            </a:r>
            <a:endParaRPr lang="en-US" altLang="fr-FR" dirty="0"/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4396B27A-AD27-4C3D-9D9E-A6D0AB4B18C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458659"/>
              </p:ext>
            </p:extLst>
          </p:nvPr>
        </p:nvGraphicFramePr>
        <p:xfrm>
          <a:off x="224630" y="1920897"/>
          <a:ext cx="11211869" cy="3777931"/>
        </p:xfrm>
        <a:graphic>
          <a:graphicData uri="http://schemas.openxmlformats.org/drawingml/2006/table">
            <a:tbl>
              <a:tblPr firstRow="1" firstCol="1" bandRow="1"/>
              <a:tblGrid>
                <a:gridCol w="17369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285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463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CP-233023</a:t>
                      </a:r>
                      <a:endParaRPr lang="en-GB" sz="1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29.175 v1.0.0 on IP Multimedia Subsystem (IMS) Application Server (AS) Services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130112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172593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3154765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70044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44243125"/>
      </p:ext>
    </p:extLst>
  </p:cSld>
  <p:clrMapOvr>
    <a:masterClrMapping/>
  </p:clrMapOvr>
  <p:transition>
    <p:wipe dir="r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New Specification numbers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513380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allocated Specification numbers 1/1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5579CD4-A13B-4617-972F-A8824E8D14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75456"/>
            <a:ext cx="199093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en-GB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D345A0B-3CAE-4724-9964-5856FF663A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8743" y="2011680"/>
            <a:ext cx="11747715" cy="4033520"/>
          </a:xfrm>
        </p:spPr>
        <p:txBody>
          <a:bodyPr/>
          <a:lstStyle/>
          <a:p>
            <a:pPr marL="0" indent="0">
              <a:buNone/>
            </a:pPr>
            <a:endParaRPr lang="en-GB" sz="18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endParaRPr lang="en-US" altLang="en-US" dirty="0"/>
          </a:p>
        </p:txBody>
      </p:sp>
      <p:graphicFrame>
        <p:nvGraphicFramePr>
          <p:cNvPr id="2" name="Tableau 3">
            <a:extLst>
              <a:ext uri="{FF2B5EF4-FFF2-40B4-BE49-F238E27FC236}">
                <a16:creationId xmlns:a16="http://schemas.microsoft.com/office/drawing/2014/main" id="{670CB60B-54C3-F255-BAC8-085CEDE525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1466834"/>
              </p:ext>
            </p:extLst>
          </p:nvPr>
        </p:nvGraphicFramePr>
        <p:xfrm>
          <a:off x="224630" y="1920897"/>
          <a:ext cx="11211869" cy="3777931"/>
        </p:xfrm>
        <a:graphic>
          <a:graphicData uri="http://schemas.openxmlformats.org/drawingml/2006/table">
            <a:tbl>
              <a:tblPr firstRow="1" firstCol="1" bandRow="1"/>
              <a:tblGrid>
                <a:gridCol w="17369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285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463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TR/TS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8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29.586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1800" i="0" u="non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5G System; </a:t>
                      </a:r>
                      <a:r>
                        <a:rPr lang="en-GB" sz="1800" i="0" u="none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SideLink</a:t>
                      </a:r>
                      <a:r>
                        <a:rPr lang="en-GB" sz="1800" i="0" u="non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Positioning Key Management Services; Stage 3</a:t>
                      </a:r>
                      <a:endParaRPr lang="en-GB" sz="1800" b="0" i="0" u="non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i="0" u="sng" strike="noStrike" dirty="0">
                          <a:solidFill>
                            <a:srgbClr val="0000FF"/>
                          </a:solidFill>
                          <a:effectLst/>
                          <a:latin typeface="Arial "/>
                        </a:rPr>
                        <a:t>TS 29.435</a:t>
                      </a: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8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Service Enabler Architecture Layer for Verticals (SEAL);  Network Slice Capability Enablement (NSCE) Server Services</a:t>
                      </a:r>
                      <a:endParaRPr lang="en-GB" sz="1800" b="0" i="0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DE" sz="1800" b="1" i="0" u="sng" strike="noStrike" kern="1200">
                          <a:solidFill>
                            <a:srgbClr val="0000FF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T</a:t>
                      </a:r>
                      <a:r>
                        <a:rPr lang="en-GB" sz="1800" b="1" i="0" u="sng" strike="noStrike" kern="1200">
                          <a:solidFill>
                            <a:srgbClr val="0000FF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S</a:t>
                      </a:r>
                      <a:r>
                        <a:rPr lang="en-DE" sz="1800" b="1" i="0" u="sng" strike="noStrike" kern="1200">
                          <a:solidFill>
                            <a:srgbClr val="0000FF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 29.330</a:t>
                      </a:r>
                      <a:endParaRPr lang="en-GB" sz="18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kern="120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IP Multimedia Subsystem (IMS); Sc Interface based on the Diameter protocol;</a:t>
                      </a:r>
                      <a:endParaRPr lang="en-GB" sz="1800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DE" sz="1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C</a:t>
                      </a:r>
                      <a:r>
                        <a:rPr lang="en-GB" sz="1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T</a:t>
                      </a:r>
                      <a:r>
                        <a:rPr lang="en-DE" sz="1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4</a:t>
                      </a:r>
                      <a:endParaRPr lang="en-GB" sz="1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130112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ctr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172593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ctr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3154765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ctr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70044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02895858"/>
      </p:ext>
    </p:extLst>
  </p:cSld>
  <p:clrMapOvr>
    <a:masterClrMapping/>
  </p:clrMapOvr>
  <p:transition>
    <p:wipe dir="r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for conditional approval </a:t>
            </a:r>
          </a:p>
        </p:txBody>
      </p:sp>
    </p:spTree>
    <p:extLst>
      <p:ext uri="{BB962C8B-B14F-4D97-AF65-F5344CB8AC3E}">
        <p14:creationId xmlns:p14="http://schemas.microsoft.com/office/powerpoint/2010/main" val="7994345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15647A-2F1E-4372-BEAE-EB0FA83089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WG1 Officials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3F93CF-48CD-405F-BC49-3AA2934B06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780BAA56-C5F0-43B2-82E4-3A4FB0FF70DF}"/>
              </a:ext>
            </a:extLst>
          </p:cNvPr>
          <p:cNvSpPr txBox="1">
            <a:spLocks/>
          </p:cNvSpPr>
          <p:nvPr/>
        </p:nvSpPr>
        <p:spPr bwMode="auto">
          <a:xfrm>
            <a:off x="2162175" y="2048419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Lena Chaponniere</a:t>
            </a:r>
            <a:endParaRPr lang="fr-FR" altLang="en-US" sz="18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WG1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ATIS</a:t>
            </a:r>
            <a:br>
              <a:rPr lang="fr-FR" altLang="en-US" sz="1800" dirty="0"/>
            </a:br>
            <a:r>
              <a:rPr lang="en-US" altLang="en-US" sz="1800" dirty="0"/>
              <a:t>lguellec@qti.qualcomm.com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58C92D4E-1A61-4937-A98D-493F17FE3820}"/>
              </a:ext>
            </a:extLst>
          </p:cNvPr>
          <p:cNvSpPr txBox="1">
            <a:spLocks/>
          </p:cNvSpPr>
          <p:nvPr/>
        </p:nvSpPr>
        <p:spPr bwMode="auto">
          <a:xfrm>
            <a:off x="7552345" y="4239191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Sung Won </a:t>
            </a:r>
            <a:r>
              <a:rPr lang="en-US" altLang="en-US" sz="1800" dirty="0">
                <a:solidFill>
                  <a:srgbClr val="0070C0"/>
                </a:solidFill>
              </a:rPr>
              <a:t>(*)</a:t>
            </a:r>
            <a:endParaRPr lang="fr-FR" altLang="en-US" sz="18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WG1 Vice-Chair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sung.won@nokia.com</a:t>
            </a: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17B056FB-2650-4854-B68E-1CB87B5772AE}"/>
              </a:ext>
            </a:extLst>
          </p:cNvPr>
          <p:cNvSpPr txBox="1">
            <a:spLocks/>
          </p:cNvSpPr>
          <p:nvPr/>
        </p:nvSpPr>
        <p:spPr bwMode="auto">
          <a:xfrm>
            <a:off x="2162175" y="4240497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Akansha Arora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i-FI" altLang="en-US" sz="1800" dirty="0"/>
              <a:t>akansha.arora@3gpp.org</a:t>
            </a:r>
            <a:endParaRPr lang="en-US" altLang="en-US" sz="1800" dirty="0"/>
          </a:p>
        </p:txBody>
      </p:sp>
      <p:sp>
        <p:nvSpPr>
          <p:cNvPr id="17" name="Content Placeholder 2"/>
          <p:cNvSpPr txBox="1">
            <a:spLocks/>
          </p:cNvSpPr>
          <p:nvPr/>
        </p:nvSpPr>
        <p:spPr bwMode="auto">
          <a:xfrm>
            <a:off x="7458075" y="2048419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Behrouz Aghili </a:t>
            </a:r>
            <a:r>
              <a:rPr lang="en-US" altLang="en-US" sz="1800" dirty="0">
                <a:solidFill>
                  <a:srgbClr val="0070C0"/>
                </a:solidFill>
              </a:rPr>
              <a:t>(*)</a:t>
            </a:r>
            <a:endParaRPr lang="fr-FR" altLang="en-US" sz="18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WG1 Vice-Chair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ATIS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b_aghili@apple.com</a:t>
            </a:r>
            <a:endParaRPr lang="en-US" altLang="en-US" sz="2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4" name="Picture 3" descr="A picture containing tree, person, outdoor&#10;&#10;Description automatically generated">
            <a:extLst>
              <a:ext uri="{FF2B5EF4-FFF2-40B4-BE49-F238E27FC236}">
                <a16:creationId xmlns:a16="http://schemas.microsoft.com/office/drawing/2014/main" id="{0D910799-54DD-A42C-F1AF-7601129F11D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989" y="4063585"/>
            <a:ext cx="1046101" cy="168953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7E0B2EB-9A06-4F0D-B63D-2109B8F148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9319" y="1896265"/>
            <a:ext cx="1235984" cy="1235984"/>
          </a:xfrm>
          <a:prstGeom prst="rect">
            <a:avLst/>
          </a:prstGeom>
        </p:spPr>
      </p:pic>
      <p:pic>
        <p:nvPicPr>
          <p:cNvPr id="6" name="Picture 5" descr="A picture containing human face, person, wall, clothing&#10;&#10;Description automatically generated">
            <a:extLst>
              <a:ext uri="{FF2B5EF4-FFF2-40B4-BE49-F238E27FC236}">
                <a16:creationId xmlns:a16="http://schemas.microsoft.com/office/drawing/2014/main" id="{521293C3-8C7E-1EC7-4B9F-F0F19949BEB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7835" y="1843781"/>
            <a:ext cx="1171665" cy="1562220"/>
          </a:xfrm>
          <a:prstGeom prst="rect">
            <a:avLst/>
          </a:prstGeom>
        </p:spPr>
      </p:pic>
      <p:pic>
        <p:nvPicPr>
          <p:cNvPr id="7" name="Picture 6" descr="A person in a white shirt&#10;&#10;Description automatically generated">
            <a:extLst>
              <a:ext uri="{FF2B5EF4-FFF2-40B4-BE49-F238E27FC236}">
                <a16:creationId xmlns:a16="http://schemas.microsoft.com/office/drawing/2014/main" id="{DA6D1EC1-0F9B-2D9B-CC1A-18061607959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7835" y="3996732"/>
            <a:ext cx="1171666" cy="1561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4520783"/>
      </p:ext>
    </p:extLst>
  </p:cSld>
  <p:clrMapOvr>
    <a:masterClrMapping/>
  </p:clrMapOvr>
  <p:transition>
    <p:wipe dir="r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CT1: CRs for conditional approval (I)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AA34BCDA-5E46-53A2-60F5-EBE5F250939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8873778"/>
              </p:ext>
            </p:extLst>
          </p:nvPr>
        </p:nvGraphicFramePr>
        <p:xfrm>
          <a:off x="763137" y="2006804"/>
          <a:ext cx="10066363" cy="3784263"/>
        </p:xfrm>
        <a:graphic>
          <a:graphicData uri="http://schemas.openxmlformats.org/drawingml/2006/table">
            <a:tbl>
              <a:tblPr firstRow="1" firstCol="1" bandRow="1"/>
              <a:tblGrid>
                <a:gridCol w="412493">
                  <a:extLst>
                    <a:ext uri="{9D8B030D-6E8A-4147-A177-3AD203B41FA5}">
                      <a16:colId xmlns:a16="http://schemas.microsoft.com/office/drawing/2014/main" val="431538601"/>
                    </a:ext>
                  </a:extLst>
                </a:gridCol>
                <a:gridCol w="449256">
                  <a:extLst>
                    <a:ext uri="{9D8B030D-6E8A-4147-A177-3AD203B41FA5}">
                      <a16:colId xmlns:a16="http://schemas.microsoft.com/office/drawing/2014/main" val="1359965744"/>
                    </a:ext>
                  </a:extLst>
                </a:gridCol>
                <a:gridCol w="449797">
                  <a:extLst>
                    <a:ext uri="{9D8B030D-6E8A-4147-A177-3AD203B41FA5}">
                      <a16:colId xmlns:a16="http://schemas.microsoft.com/office/drawing/2014/main" val="1831699090"/>
                    </a:ext>
                  </a:extLst>
                </a:gridCol>
                <a:gridCol w="449797">
                  <a:extLst>
                    <a:ext uri="{9D8B030D-6E8A-4147-A177-3AD203B41FA5}">
                      <a16:colId xmlns:a16="http://schemas.microsoft.com/office/drawing/2014/main" val="2678022549"/>
                    </a:ext>
                  </a:extLst>
                </a:gridCol>
                <a:gridCol w="1147738">
                  <a:extLst>
                    <a:ext uri="{9D8B030D-6E8A-4147-A177-3AD203B41FA5}">
                      <a16:colId xmlns:a16="http://schemas.microsoft.com/office/drawing/2014/main" val="2384022887"/>
                    </a:ext>
                  </a:extLst>
                </a:gridCol>
                <a:gridCol w="383300">
                  <a:extLst>
                    <a:ext uri="{9D8B030D-6E8A-4147-A177-3AD203B41FA5}">
                      <a16:colId xmlns:a16="http://schemas.microsoft.com/office/drawing/2014/main" val="3579628795"/>
                    </a:ext>
                  </a:extLst>
                </a:gridCol>
                <a:gridCol w="765520">
                  <a:extLst>
                    <a:ext uri="{9D8B030D-6E8A-4147-A177-3AD203B41FA5}">
                      <a16:colId xmlns:a16="http://schemas.microsoft.com/office/drawing/2014/main" val="1409478283"/>
                    </a:ext>
                  </a:extLst>
                </a:gridCol>
                <a:gridCol w="613064">
                  <a:extLst>
                    <a:ext uri="{9D8B030D-6E8A-4147-A177-3AD203B41FA5}">
                      <a16:colId xmlns:a16="http://schemas.microsoft.com/office/drawing/2014/main" val="43286501"/>
                    </a:ext>
                  </a:extLst>
                </a:gridCol>
                <a:gridCol w="995824">
                  <a:extLst>
                    <a:ext uri="{9D8B030D-6E8A-4147-A177-3AD203B41FA5}">
                      <a16:colId xmlns:a16="http://schemas.microsoft.com/office/drawing/2014/main" val="1417106521"/>
                    </a:ext>
                  </a:extLst>
                </a:gridCol>
                <a:gridCol w="842288">
                  <a:extLst>
                    <a:ext uri="{9D8B030D-6E8A-4147-A177-3AD203B41FA5}">
                      <a16:colId xmlns:a16="http://schemas.microsoft.com/office/drawing/2014/main" val="926946516"/>
                    </a:ext>
                  </a:extLst>
                </a:gridCol>
                <a:gridCol w="842288">
                  <a:extLst>
                    <a:ext uri="{9D8B030D-6E8A-4147-A177-3AD203B41FA5}">
                      <a16:colId xmlns:a16="http://schemas.microsoft.com/office/drawing/2014/main" val="663076584"/>
                    </a:ext>
                  </a:extLst>
                </a:gridCol>
                <a:gridCol w="2714998">
                  <a:extLst>
                    <a:ext uri="{9D8B030D-6E8A-4147-A177-3AD203B41FA5}">
                      <a16:colId xmlns:a16="http://schemas.microsoft.com/office/drawing/2014/main" val="4191078861"/>
                    </a:ext>
                  </a:extLst>
                </a:gridCol>
              </a:tblGrid>
              <a:tr h="16377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Rev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Cat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Vsn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TD#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to WG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Work Item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Clauses affected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Aff Specs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3396822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24.501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5691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Addition of the parameters of the Unavailability Period due to DC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18.4.0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C1-237734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CATT, xiaomi, vivo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5GSAT_Ph2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5.3.26, 5.5.1.2.4, 5.5.1.3.2, 5.5.1.3.4, 8.2.6.1, 8.2.7.1, 9.11.3.a (new)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24.301 CR 3928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4301317"/>
                  </a:ext>
                </a:extLst>
              </a:tr>
              <a:tr h="80617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24.558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67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Support of Eees_UEIdentifier API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18.2.0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C1-238110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Ericsson, Samsung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EDGEAPP_Ph2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5.1, 5.6 (new), 5.6.1 (new), 5.6.2 (new), 5.6.2.1 (new), 5.6.2.2 (new), 5.6.2.2.1 (new), 5.6.2.2.2 (new)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29.558 CR #0089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596946"/>
                  </a:ext>
                </a:extLst>
              </a:tr>
              <a:tr h="16377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24.501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5918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WLANSP from RSNPN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18.4.0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C1-238964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Ericsson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eNPN_Ph2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D.2.1.6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23.402 CR 3001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5879273"/>
                  </a:ext>
                </a:extLst>
              </a:tr>
              <a:tr h="22618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24.526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244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WLANSP rules precedence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18.4.0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C1-238965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Ericsson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eNPN_Ph2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2, 3.1, 3.2, 4.3.2.1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23.503 CR 1119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5138074"/>
                  </a:ext>
                </a:extLst>
              </a:tr>
              <a:tr h="185017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24.501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5919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SLPP transport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18.4.0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C1-238967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Ericsson, InterDigital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Ranging_SL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2, 3.2, 4.1, 4.5.1, 4.5.2, 4.5.2A, 4.6.2.6, 5.3.5.2, 5.4.5.1, 5.4.5.2.1, 5.4.5.2.2, 5.4.5.2.3, 5.4.5.2.4, 5.4.5.2.5, 5.4.5.3.1, 5.4.5.3.2, 5.4.5.3.3, 5.5.1.2.4, 5.5.1.3.4, 8.2.10.7, 8.2.11.3, 9.11.3.39, 9.11.3.40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23.273 CR 0416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39822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91966985"/>
      </p:ext>
    </p:extLst>
  </p:cSld>
  <p:clrMapOvr>
    <a:masterClrMapping/>
  </p:clrMapOvr>
  <p:transition>
    <p:wipe dir="r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CT1: CRs for conditional approval (II)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D48D8A17-0D7B-A025-0969-D950FEFA96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0612210"/>
              </p:ext>
            </p:extLst>
          </p:nvPr>
        </p:nvGraphicFramePr>
        <p:xfrm>
          <a:off x="769961" y="2095455"/>
          <a:ext cx="10515600" cy="1532501"/>
        </p:xfrm>
        <a:graphic>
          <a:graphicData uri="http://schemas.openxmlformats.org/drawingml/2006/table">
            <a:tbl>
              <a:tblPr firstRow="1" firstCol="1" bandRow="1"/>
              <a:tblGrid>
                <a:gridCol w="430902">
                  <a:extLst>
                    <a:ext uri="{9D8B030D-6E8A-4147-A177-3AD203B41FA5}">
                      <a16:colId xmlns:a16="http://schemas.microsoft.com/office/drawing/2014/main" val="3677913823"/>
                    </a:ext>
                  </a:extLst>
                </a:gridCol>
                <a:gridCol w="469305">
                  <a:extLst>
                    <a:ext uri="{9D8B030D-6E8A-4147-A177-3AD203B41FA5}">
                      <a16:colId xmlns:a16="http://schemas.microsoft.com/office/drawing/2014/main" val="1968718549"/>
                    </a:ext>
                  </a:extLst>
                </a:gridCol>
                <a:gridCol w="469870">
                  <a:extLst>
                    <a:ext uri="{9D8B030D-6E8A-4147-A177-3AD203B41FA5}">
                      <a16:colId xmlns:a16="http://schemas.microsoft.com/office/drawing/2014/main" val="1586176286"/>
                    </a:ext>
                  </a:extLst>
                </a:gridCol>
                <a:gridCol w="469870">
                  <a:extLst>
                    <a:ext uri="{9D8B030D-6E8A-4147-A177-3AD203B41FA5}">
                      <a16:colId xmlns:a16="http://schemas.microsoft.com/office/drawing/2014/main" val="2142802772"/>
                    </a:ext>
                  </a:extLst>
                </a:gridCol>
                <a:gridCol w="1198959">
                  <a:extLst>
                    <a:ext uri="{9D8B030D-6E8A-4147-A177-3AD203B41FA5}">
                      <a16:colId xmlns:a16="http://schemas.microsoft.com/office/drawing/2014/main" val="108393866"/>
                    </a:ext>
                  </a:extLst>
                </a:gridCol>
                <a:gridCol w="400406">
                  <a:extLst>
                    <a:ext uri="{9D8B030D-6E8A-4147-A177-3AD203B41FA5}">
                      <a16:colId xmlns:a16="http://schemas.microsoft.com/office/drawing/2014/main" val="131846284"/>
                    </a:ext>
                  </a:extLst>
                </a:gridCol>
                <a:gridCol w="799683">
                  <a:extLst>
                    <a:ext uri="{9D8B030D-6E8A-4147-A177-3AD203B41FA5}">
                      <a16:colId xmlns:a16="http://schemas.microsoft.com/office/drawing/2014/main" val="271876030"/>
                    </a:ext>
                  </a:extLst>
                </a:gridCol>
                <a:gridCol w="640424">
                  <a:extLst>
                    <a:ext uri="{9D8B030D-6E8A-4147-A177-3AD203B41FA5}">
                      <a16:colId xmlns:a16="http://schemas.microsoft.com/office/drawing/2014/main" val="4167662800"/>
                    </a:ext>
                  </a:extLst>
                </a:gridCol>
                <a:gridCol w="1040265">
                  <a:extLst>
                    <a:ext uri="{9D8B030D-6E8A-4147-A177-3AD203B41FA5}">
                      <a16:colId xmlns:a16="http://schemas.microsoft.com/office/drawing/2014/main" val="1789665815"/>
                    </a:ext>
                  </a:extLst>
                </a:gridCol>
                <a:gridCol w="879877">
                  <a:extLst>
                    <a:ext uri="{9D8B030D-6E8A-4147-A177-3AD203B41FA5}">
                      <a16:colId xmlns:a16="http://schemas.microsoft.com/office/drawing/2014/main" val="1909354414"/>
                    </a:ext>
                  </a:extLst>
                </a:gridCol>
                <a:gridCol w="879877">
                  <a:extLst>
                    <a:ext uri="{9D8B030D-6E8A-4147-A177-3AD203B41FA5}">
                      <a16:colId xmlns:a16="http://schemas.microsoft.com/office/drawing/2014/main" val="3343618797"/>
                    </a:ext>
                  </a:extLst>
                </a:gridCol>
                <a:gridCol w="2836162">
                  <a:extLst>
                    <a:ext uri="{9D8B030D-6E8A-4147-A177-3AD203B41FA5}">
                      <a16:colId xmlns:a16="http://schemas.microsoft.com/office/drawing/2014/main" val="4250133611"/>
                    </a:ext>
                  </a:extLst>
                </a:gridCol>
              </a:tblGrid>
              <a:tr h="16377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24.502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287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NSWO in 5GS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18.3.0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C1-238972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Ericsson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eNPN_Ph2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6.3a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23.501 CR 4803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6110552"/>
                  </a:ext>
                </a:extLst>
              </a:tr>
              <a:tr h="34218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24.501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5929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Remove the redundant case for unavailability during registration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18.4.0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C1-239024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CATT, Qualcomm Incorporated, Huawei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5GSAT_Ph2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5.5.1.3.2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24.501 CR 5707 CR 5717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9814118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24.554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494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Clarifications for forwarding the public warning notification by the 5G </a:t>
                      </a:r>
                      <a:r>
                        <a:rPr lang="en-US" sz="700" kern="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ProSe</a:t>
                      </a:r>
                      <a:r>
                        <a:rPr lang="en-US" sz="7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UE-to-network relay UE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18.2.0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C1-239065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Nokia, Nokia Shanghai Bell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5G_ProSe_Ph2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8.2.14.1, 8.2.14.2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23.304 CR 0341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1068277"/>
                  </a:ext>
                </a:extLst>
              </a:tr>
              <a:tr h="22618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24.519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39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Rel-16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Addition of gate control information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16.9.0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C1-239194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Qualcomm Incorporated, Ericsson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TEI16, Vertical_LAN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9.2, 9.x (new)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23.501 CR4908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3303994"/>
                  </a:ext>
                </a:extLst>
              </a:tr>
              <a:tr h="22618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24.539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31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Rel-17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Addition of gate control information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17.7.0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C1-239195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Qualcomm Incorporated, Ericsson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TEI16, Vertical_LAN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9.2, 9.x (new)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23.501 CR4909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1821384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C7FABF0-3FAD-DE61-8CA6-E1E91922FB6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1991753"/>
              </p:ext>
            </p:extLst>
          </p:nvPr>
        </p:nvGraphicFramePr>
        <p:xfrm>
          <a:off x="769961" y="3627956"/>
          <a:ext cx="10515600" cy="1300503"/>
        </p:xfrm>
        <a:graphic>
          <a:graphicData uri="http://schemas.openxmlformats.org/drawingml/2006/table">
            <a:tbl>
              <a:tblPr firstRow="1" firstCol="1" bandRow="1"/>
              <a:tblGrid>
                <a:gridCol w="430902">
                  <a:extLst>
                    <a:ext uri="{9D8B030D-6E8A-4147-A177-3AD203B41FA5}">
                      <a16:colId xmlns:a16="http://schemas.microsoft.com/office/drawing/2014/main" val="2898348019"/>
                    </a:ext>
                  </a:extLst>
                </a:gridCol>
                <a:gridCol w="469305">
                  <a:extLst>
                    <a:ext uri="{9D8B030D-6E8A-4147-A177-3AD203B41FA5}">
                      <a16:colId xmlns:a16="http://schemas.microsoft.com/office/drawing/2014/main" val="2873666106"/>
                    </a:ext>
                  </a:extLst>
                </a:gridCol>
                <a:gridCol w="469870">
                  <a:extLst>
                    <a:ext uri="{9D8B030D-6E8A-4147-A177-3AD203B41FA5}">
                      <a16:colId xmlns:a16="http://schemas.microsoft.com/office/drawing/2014/main" val="1461780233"/>
                    </a:ext>
                  </a:extLst>
                </a:gridCol>
                <a:gridCol w="469870">
                  <a:extLst>
                    <a:ext uri="{9D8B030D-6E8A-4147-A177-3AD203B41FA5}">
                      <a16:colId xmlns:a16="http://schemas.microsoft.com/office/drawing/2014/main" val="2135556839"/>
                    </a:ext>
                  </a:extLst>
                </a:gridCol>
                <a:gridCol w="1198959">
                  <a:extLst>
                    <a:ext uri="{9D8B030D-6E8A-4147-A177-3AD203B41FA5}">
                      <a16:colId xmlns:a16="http://schemas.microsoft.com/office/drawing/2014/main" val="1253166030"/>
                    </a:ext>
                  </a:extLst>
                </a:gridCol>
                <a:gridCol w="400406">
                  <a:extLst>
                    <a:ext uri="{9D8B030D-6E8A-4147-A177-3AD203B41FA5}">
                      <a16:colId xmlns:a16="http://schemas.microsoft.com/office/drawing/2014/main" val="1197996812"/>
                    </a:ext>
                  </a:extLst>
                </a:gridCol>
                <a:gridCol w="799683">
                  <a:extLst>
                    <a:ext uri="{9D8B030D-6E8A-4147-A177-3AD203B41FA5}">
                      <a16:colId xmlns:a16="http://schemas.microsoft.com/office/drawing/2014/main" val="3060314770"/>
                    </a:ext>
                  </a:extLst>
                </a:gridCol>
                <a:gridCol w="640424">
                  <a:extLst>
                    <a:ext uri="{9D8B030D-6E8A-4147-A177-3AD203B41FA5}">
                      <a16:colId xmlns:a16="http://schemas.microsoft.com/office/drawing/2014/main" val="986661541"/>
                    </a:ext>
                  </a:extLst>
                </a:gridCol>
                <a:gridCol w="1040265">
                  <a:extLst>
                    <a:ext uri="{9D8B030D-6E8A-4147-A177-3AD203B41FA5}">
                      <a16:colId xmlns:a16="http://schemas.microsoft.com/office/drawing/2014/main" val="1812469541"/>
                    </a:ext>
                  </a:extLst>
                </a:gridCol>
                <a:gridCol w="879877">
                  <a:extLst>
                    <a:ext uri="{9D8B030D-6E8A-4147-A177-3AD203B41FA5}">
                      <a16:colId xmlns:a16="http://schemas.microsoft.com/office/drawing/2014/main" val="675726830"/>
                    </a:ext>
                  </a:extLst>
                </a:gridCol>
                <a:gridCol w="879877">
                  <a:extLst>
                    <a:ext uri="{9D8B030D-6E8A-4147-A177-3AD203B41FA5}">
                      <a16:colId xmlns:a16="http://schemas.microsoft.com/office/drawing/2014/main" val="3014827048"/>
                    </a:ext>
                  </a:extLst>
                </a:gridCol>
                <a:gridCol w="2836162">
                  <a:extLst>
                    <a:ext uri="{9D8B030D-6E8A-4147-A177-3AD203B41FA5}">
                      <a16:colId xmlns:a16="http://schemas.microsoft.com/office/drawing/2014/main" val="1864248970"/>
                    </a:ext>
                  </a:extLst>
                </a:gridCol>
              </a:tblGrid>
              <a:tr h="22618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24.539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Addition of gate control information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18.3.0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C1-239196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Qualcomm Incorporated, Ericsson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TEI16, Vertical LAN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9.2, 9.x (new)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23.501 CR4910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3538896"/>
                  </a:ext>
                </a:extLst>
              </a:tr>
              <a:tr h="22618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24.502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285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WLANSP rules usage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18.3.0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C1-239220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Ericsson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eNPN_Ph2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3.1, 3.2, 5.2.2, 5.3.2.1, 5.3.2.3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23.503 CR 1119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1255734"/>
                  </a:ext>
                </a:extLst>
              </a:tr>
              <a:tr h="16377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24.502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288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Decorated NAI for NSWO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18.3.0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C1-239221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Ericsson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eNPN_Ph2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6.3a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23.501 CR 4803 TS 23.003 CR 0691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9445974"/>
                  </a:ext>
                </a:extLst>
              </a:tr>
              <a:tr h="34218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24.501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5847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Congestion handling for UE accessing SNPN for localized services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18.4.0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C1-239231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vivo, MediaTek Inc., InterDigital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eNPN_Ph2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5.3.9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23.501 CR 4981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9217804"/>
                  </a:ext>
                </a:extLst>
              </a:tr>
              <a:tr h="34218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24.501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5698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5GMM sub-state handling for localized services in SNPN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18.4.0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C1-239232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Samsung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eNPN_Ph2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5.2.2.2.1, 5.2.2.3.3, 5.2.3.2.3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23.122 CR 1168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3019843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D7C4F0ED-4F8D-D74F-1191-8F7C3FC05E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5998101"/>
              </p:ext>
            </p:extLst>
          </p:nvPr>
        </p:nvGraphicFramePr>
        <p:xfrm>
          <a:off x="769961" y="4928459"/>
          <a:ext cx="10515600" cy="1142542"/>
        </p:xfrm>
        <a:graphic>
          <a:graphicData uri="http://schemas.openxmlformats.org/drawingml/2006/table">
            <a:tbl>
              <a:tblPr firstRow="1" firstCol="1" bandRow="1"/>
              <a:tblGrid>
                <a:gridCol w="430902">
                  <a:extLst>
                    <a:ext uri="{9D8B030D-6E8A-4147-A177-3AD203B41FA5}">
                      <a16:colId xmlns:a16="http://schemas.microsoft.com/office/drawing/2014/main" val="2358525328"/>
                    </a:ext>
                  </a:extLst>
                </a:gridCol>
                <a:gridCol w="469305">
                  <a:extLst>
                    <a:ext uri="{9D8B030D-6E8A-4147-A177-3AD203B41FA5}">
                      <a16:colId xmlns:a16="http://schemas.microsoft.com/office/drawing/2014/main" val="3353733163"/>
                    </a:ext>
                  </a:extLst>
                </a:gridCol>
                <a:gridCol w="469870">
                  <a:extLst>
                    <a:ext uri="{9D8B030D-6E8A-4147-A177-3AD203B41FA5}">
                      <a16:colId xmlns:a16="http://schemas.microsoft.com/office/drawing/2014/main" val="3872913563"/>
                    </a:ext>
                  </a:extLst>
                </a:gridCol>
                <a:gridCol w="469870">
                  <a:extLst>
                    <a:ext uri="{9D8B030D-6E8A-4147-A177-3AD203B41FA5}">
                      <a16:colId xmlns:a16="http://schemas.microsoft.com/office/drawing/2014/main" val="3767215445"/>
                    </a:ext>
                  </a:extLst>
                </a:gridCol>
                <a:gridCol w="1198959">
                  <a:extLst>
                    <a:ext uri="{9D8B030D-6E8A-4147-A177-3AD203B41FA5}">
                      <a16:colId xmlns:a16="http://schemas.microsoft.com/office/drawing/2014/main" val="3576318635"/>
                    </a:ext>
                  </a:extLst>
                </a:gridCol>
                <a:gridCol w="400406">
                  <a:extLst>
                    <a:ext uri="{9D8B030D-6E8A-4147-A177-3AD203B41FA5}">
                      <a16:colId xmlns:a16="http://schemas.microsoft.com/office/drawing/2014/main" val="3512626283"/>
                    </a:ext>
                  </a:extLst>
                </a:gridCol>
                <a:gridCol w="799683">
                  <a:extLst>
                    <a:ext uri="{9D8B030D-6E8A-4147-A177-3AD203B41FA5}">
                      <a16:colId xmlns:a16="http://schemas.microsoft.com/office/drawing/2014/main" val="2515883667"/>
                    </a:ext>
                  </a:extLst>
                </a:gridCol>
                <a:gridCol w="640424">
                  <a:extLst>
                    <a:ext uri="{9D8B030D-6E8A-4147-A177-3AD203B41FA5}">
                      <a16:colId xmlns:a16="http://schemas.microsoft.com/office/drawing/2014/main" val="3935878925"/>
                    </a:ext>
                  </a:extLst>
                </a:gridCol>
                <a:gridCol w="1040265">
                  <a:extLst>
                    <a:ext uri="{9D8B030D-6E8A-4147-A177-3AD203B41FA5}">
                      <a16:colId xmlns:a16="http://schemas.microsoft.com/office/drawing/2014/main" val="1089252952"/>
                    </a:ext>
                  </a:extLst>
                </a:gridCol>
                <a:gridCol w="879877">
                  <a:extLst>
                    <a:ext uri="{9D8B030D-6E8A-4147-A177-3AD203B41FA5}">
                      <a16:colId xmlns:a16="http://schemas.microsoft.com/office/drawing/2014/main" val="3615029617"/>
                    </a:ext>
                  </a:extLst>
                </a:gridCol>
                <a:gridCol w="879877">
                  <a:extLst>
                    <a:ext uri="{9D8B030D-6E8A-4147-A177-3AD203B41FA5}">
                      <a16:colId xmlns:a16="http://schemas.microsoft.com/office/drawing/2014/main" val="727094209"/>
                    </a:ext>
                  </a:extLst>
                </a:gridCol>
                <a:gridCol w="2836162">
                  <a:extLst>
                    <a:ext uri="{9D8B030D-6E8A-4147-A177-3AD203B41FA5}">
                      <a16:colId xmlns:a16="http://schemas.microsoft.com/office/drawing/2014/main" val="1977908163"/>
                    </a:ext>
                  </a:extLst>
                </a:gridCol>
              </a:tblGrid>
              <a:tr h="45818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24.501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5934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Clarification for NAUN3 device connecting to 5GC via 5G-RG that is connected to NG-RAN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18.4.0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C1-239246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Nokia, Nokia Shanghai Bell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5WWC_Ph2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4.13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23.316 CR 2117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5515647"/>
                  </a:ext>
                </a:extLst>
              </a:tr>
              <a:tr h="45818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24.502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291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Corrections for the cases that limit the requirements on 5G-RG to wireline access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18.3.0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C1-239248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Nokia, Nokia Shanghai Bell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5WWC_Ph2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4.1, 6.3.1, 7.3.6, 7.3A.6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23.316 CR 2116 TS 23.316 CR 2117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924921"/>
                  </a:ext>
                </a:extLst>
              </a:tr>
              <a:tr h="22618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24.501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5882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Partially rejected NSSAI for RFSP derivation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18.4.0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C1-239282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ZTE, Huawei, HiSilicon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eNS_Ph3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3.1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TS/TR 23.501 CR 4783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349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39676096"/>
      </p:ext>
    </p:extLst>
  </p:cSld>
  <p:clrMapOvr>
    <a:masterClrMapping/>
  </p:clrMapOvr>
  <p:transition>
    <p:wipe dir="r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CT3: CRs for conditional approval(I) </a:t>
            </a:r>
          </a:p>
        </p:txBody>
      </p:sp>
      <p:graphicFrame>
        <p:nvGraphicFramePr>
          <p:cNvPr id="4" name="Tableau 6">
            <a:extLst>
              <a:ext uri="{FF2B5EF4-FFF2-40B4-BE49-F238E27FC236}">
                <a16:creationId xmlns:a16="http://schemas.microsoft.com/office/drawing/2014/main" id="{DEECA3EC-FE74-96FC-1CCA-8E1CDCF93C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1440193"/>
              </p:ext>
            </p:extLst>
          </p:nvPr>
        </p:nvGraphicFramePr>
        <p:xfrm>
          <a:off x="263611" y="1771136"/>
          <a:ext cx="11117898" cy="4639265"/>
        </p:xfrm>
        <a:graphic>
          <a:graphicData uri="http://schemas.openxmlformats.org/drawingml/2006/table">
            <a:tbl>
              <a:tblPr firstRow="1" firstCol="1" bandRow="1"/>
              <a:tblGrid>
                <a:gridCol w="11260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75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32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68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3679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00717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Dependency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C3-234458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Clarification on configuration of maximum group data rate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29.512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1133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 1164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C3-234485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Resolving the remaining EN on group data rate control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29.519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0450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 23.503 CR#1172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C3-234487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Support the change of the PDU Session Type for a 5G VN group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29.525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0282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 23.501 CR#4993, TS 23.502 CR#4496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2739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C3-234619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DNAI-EAS Mappings data subset in the UDR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29.519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0453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29.504 CR 0241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20547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C3-235265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Updates in UE Id retrieval procedures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29.522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1129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23.501 CR 5001, TS 23.502 CR 4504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427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C3-235345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Update to ML Model Training Procedures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29.522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0077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23.288 CR#0923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1846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C3-235348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Updates for Application Error Handling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29.520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0828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23.288 CR#0925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7204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C3-235367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Non-subscribed SNPN </a:t>
                      </a:r>
                      <a:r>
                        <a:rPr lang="en-US" altLang="zh-CN" sz="12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signalled</a:t>
                      </a: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WLANSP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29.525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0306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 1119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4086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C3-235500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Support of </a:t>
                      </a:r>
                      <a:r>
                        <a:rPr lang="en-US" altLang="zh-CN" sz="12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QoS</a:t>
                      </a: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monitoring subscription from the NWDAF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29.513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0512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CR#4505, TS 29.244 CR#5058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408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C3-235501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Support of explicit </a:t>
                      </a:r>
                      <a:r>
                        <a:rPr lang="en-US" altLang="zh-CN" sz="12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QoS</a:t>
                      </a: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monitoring subscription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29.508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0243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CR#4505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7219767"/>
                  </a:ext>
                </a:extLst>
              </a:tr>
              <a:tr h="344086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C3-235502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Correction to PCC procedures for location dependent MBS service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29.513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0510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23.247 CR 0200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44086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C3-235503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Correction to PCC procedures for location dependent MBS service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29.513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0511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23.247 CR 0201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44086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C3-235504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Correction to </a:t>
                      </a:r>
                      <a:r>
                        <a:rPr lang="en-US" altLang="zh-CN" sz="12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Npcf_MBSPolicyControl</a:t>
                      </a: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API for location dependent MBS service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29.537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0027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23.247 CR 0200, </a:t>
                      </a: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29.571 CR#0476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44086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C3-235505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Correction to </a:t>
                      </a:r>
                      <a:r>
                        <a:rPr lang="en-US" altLang="zh-CN" sz="12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Npcf_MBSPolicyControl</a:t>
                      </a: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API for location dependent MBS service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29.537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0028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23.247 CR 0201, </a:t>
                      </a: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29.571 CR#0476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85370023"/>
      </p:ext>
    </p:extLst>
  </p:cSld>
  <p:clrMapOvr>
    <a:masterClrMapping/>
  </p:clrMapOvr>
  <p:transition>
    <p:wipe dir="r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CT3: CRs for conditional approval(II) </a:t>
            </a:r>
          </a:p>
        </p:txBody>
      </p:sp>
      <p:graphicFrame>
        <p:nvGraphicFramePr>
          <p:cNvPr id="3" name="Tableau 6">
            <a:extLst>
              <a:ext uri="{FF2B5EF4-FFF2-40B4-BE49-F238E27FC236}">
                <a16:creationId xmlns:a16="http://schemas.microsoft.com/office/drawing/2014/main" id="{F8FA32F7-561C-B916-4D92-FF3549C25A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4601042"/>
              </p:ext>
            </p:extLst>
          </p:nvPr>
        </p:nvGraphicFramePr>
        <p:xfrm>
          <a:off x="263611" y="1771136"/>
          <a:ext cx="11117898" cy="4512730"/>
        </p:xfrm>
        <a:graphic>
          <a:graphicData uri="http://schemas.openxmlformats.org/drawingml/2006/table">
            <a:tbl>
              <a:tblPr firstRow="1" firstCol="1" bandRow="1"/>
              <a:tblGrid>
                <a:gridCol w="11260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75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32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68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3679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00717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Dependency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C3-235555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EN resolution for the VAL service area location representation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29.549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0202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23.434 CR#0244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189087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C3-235562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Update to Procedures for Federated Learning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29.552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0076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23.288 CR#0855, TS 23.288 CR#0906, TS 23.288 CR#0946, TS 23.288 CR#0881, TS 23.288 CR#0947, TS 23.288 CR#0904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C3-235563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Updates for the Support of </a:t>
                      </a:r>
                      <a:r>
                        <a:rPr lang="en-US" altLang="zh-CN" sz="12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Nnwdaf_MLModelTraining_Subscribe</a:t>
                      </a: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Service Operation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29.520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0826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23.288 CR#0943, TS 23.288 CR#0883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2739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C3-235585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SS_IdmParameterProvisioning</a:t>
                      </a: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API Other CRUD operations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29.549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0209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23.434 CR#0246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2054710"/>
                  </a:ext>
                </a:extLst>
              </a:tr>
              <a:tr h="310340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C3-235588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Update the data types of the Media Steaming attributes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29.517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0125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TS/TR 26.512 CR 0041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408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C3-235589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Update the data types of the Media Steaming attributes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29.591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0169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TS/TR 26.512 CR 0041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408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C3-235590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Update subscription service operation implementation in the </a:t>
                      </a:r>
                      <a:r>
                        <a:rPr lang="en-US" altLang="zh-CN" sz="12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SS_VALServiceAreaConfiguration</a:t>
                      </a: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API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29.549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0205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23.434 CR#0244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408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C3-235616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Support the change of the PDU Session Type for a 5G VN group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29.522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1049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 23.501 CR#4993, TS 23.502 CR#4496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4086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C3-235644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Reduced area indication when MBS service area is larger than MB-SMF service area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29.522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1104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29.571 CR 0478</a:t>
                      </a:r>
                    </a:p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23.247 CR 0275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853712"/>
                  </a:ext>
                </a:extLst>
              </a:tr>
              <a:tr h="344086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C3-235646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Reduced area indication when MBS service area is larger than MB-SMF service area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29.522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1105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29.571 CR 0478</a:t>
                      </a:r>
                    </a:p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23.247 CR 0275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646828"/>
                  </a:ext>
                </a:extLst>
              </a:tr>
              <a:tr h="34408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C3-235656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Update subscription service operation implementation in the </a:t>
                      </a:r>
                      <a:r>
                        <a:rPr lang="en-US" altLang="zh-CN" sz="12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SS_VALServiceAreaConfiguration</a:t>
                      </a: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</a:t>
                      </a:r>
                      <a:r>
                        <a:rPr lang="en-US" altLang="zh-CN" sz="12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OpenAPI</a:t>
                      </a: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file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29.549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0206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23.434 CR#0244</a:t>
                      </a:r>
                      <a:endParaRPr lang="en-GB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85663001"/>
      </p:ext>
    </p:extLst>
  </p:cSld>
  <p:clrMapOvr>
    <a:masterClrMapping/>
  </p:clrMapOvr>
  <p:transition>
    <p:wipe dir="r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CT3: CRs for conditional approval(III) </a:t>
            </a:r>
          </a:p>
        </p:txBody>
      </p:sp>
      <p:graphicFrame>
        <p:nvGraphicFramePr>
          <p:cNvPr id="3" name="Tableau 6">
            <a:extLst>
              <a:ext uri="{FF2B5EF4-FFF2-40B4-BE49-F238E27FC236}">
                <a16:creationId xmlns:a16="http://schemas.microsoft.com/office/drawing/2014/main" id="{4FABC371-8A19-D07A-AAFB-7EA3470E1A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284148"/>
              </p:ext>
            </p:extLst>
          </p:nvPr>
        </p:nvGraphicFramePr>
        <p:xfrm>
          <a:off x="263611" y="1771136"/>
          <a:ext cx="11117898" cy="1589704"/>
        </p:xfrm>
        <a:graphic>
          <a:graphicData uri="http://schemas.openxmlformats.org/drawingml/2006/table">
            <a:tbl>
              <a:tblPr firstRow="1" firstCol="1" bandRow="1"/>
              <a:tblGrid>
                <a:gridCol w="11260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75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32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68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3679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00717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Dependency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408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C3-235661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Update subscription service operation in the </a:t>
                      </a:r>
                      <a:r>
                        <a:rPr lang="en-US" altLang="zh-CN" sz="12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SS_VALServiceAreaConfiguration</a:t>
                      </a: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API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29.549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0207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23.434 CR#0244</a:t>
                      </a:r>
                      <a:endParaRPr lang="en-GB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408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C3-235698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Update to the time synchronization status and the report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29.565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0094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 4286</a:t>
                      </a:r>
                      <a:endParaRPr lang="en-GB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4086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C3-235712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Correction to </a:t>
                      </a:r>
                      <a:r>
                        <a:rPr lang="en-US" altLang="zh-CN" sz="12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MLModelManagement_StorageRequest</a:t>
                      </a: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service operation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29.575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0071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23.288 CR 0988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773784"/>
                  </a:ext>
                </a:extLst>
              </a:tr>
              <a:tr h="34408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C3-235715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Update ACR management event notification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29.558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0145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23.558 CR #0499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01338198"/>
      </p:ext>
    </p:extLst>
  </p:cSld>
  <p:clrMapOvr>
    <a:masterClrMapping/>
  </p:clrMapOvr>
  <p:transition>
    <p:wipe dir="r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CT4: CRs for conditional approval (I) 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FEB03861-983A-E349-4EC9-C372C02FE3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9396973"/>
              </p:ext>
            </p:extLst>
          </p:nvPr>
        </p:nvGraphicFramePr>
        <p:xfrm>
          <a:off x="607923" y="2128827"/>
          <a:ext cx="10967779" cy="3659177"/>
        </p:xfrm>
        <a:graphic>
          <a:graphicData uri="http://schemas.openxmlformats.org/drawingml/2006/table">
            <a:tbl>
              <a:tblPr/>
              <a:tblGrid>
                <a:gridCol w="1488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676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73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53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7344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354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6600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TD#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</a:t>
                      </a:r>
                      <a:r>
                        <a:rPr lang="en-GB" sz="1400" b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</a:t>
                      </a: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Specs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Affected WG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886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C4-235499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ULI of AUN3 device connected behind the 5G-CRG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23.003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0688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23.316-2115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8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5868631"/>
                  </a:ext>
                </a:extLst>
              </a:tr>
              <a:tr h="2776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C4-235478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Decorated NAI format for 5G-NSWO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23.003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0691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23.501-4803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8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3179599"/>
                  </a:ext>
                </a:extLst>
              </a:tr>
              <a:tr h="40550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C4-235456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Update of the LCS-PeriodicTriggeredInvokeArg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24.080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0108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23.273-0447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2325972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C4-235582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Update of the LCS-</a:t>
                      </a:r>
                      <a:r>
                        <a:rPr lang="en-GB" sz="1100" kern="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PeriodicTriggeredInvokeArg</a:t>
                      </a:r>
                      <a:endParaRPr lang="zh-CN" sz="18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24.080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0108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23.273-0447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8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C4-235669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Protocol Description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29.244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0769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23.501-5008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8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C4-235127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Flow description within MBS Service Information if MBS data are transported in IP tunnel toward MB-UPF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29.244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0770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23.247-0329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C4-235521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Indication of QoS Flow associated with the default QoS Rule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29.244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0771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23.501-5002</a:t>
                      </a:r>
                      <a:b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23.502-4505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b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US" sz="1100" b="1" kern="100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8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C4-235531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Correction on User Plane Node ID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29.244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0777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23.501-5016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8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C4-235551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User plane inactivity timer update from SMF towards UPF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29.244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0781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23.501-4749</a:t>
                      </a:r>
                      <a:b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23.501-4480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br>
                        <a:rPr lang="en-US" sz="1100" b="1" kern="1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US" sz="1100" b="1" kern="1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C4-235578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LADN Service Area in AccessAndMobilitySubscriptionData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29.503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1183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23.502-4527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8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55861682"/>
      </p:ext>
    </p:extLst>
  </p:cSld>
  <p:clrMapOvr>
    <a:masterClrMapping/>
  </p:clrMapOvr>
  <p:transition>
    <p:wipe dir="r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CT4: CRs for conditional approval (II) 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611E1DE-2FE7-AB17-5872-4BFFB6C3275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8358358"/>
              </p:ext>
            </p:extLst>
          </p:nvPr>
        </p:nvGraphicFramePr>
        <p:xfrm>
          <a:off x="607923" y="2128827"/>
          <a:ext cx="10967779" cy="3498785"/>
        </p:xfrm>
        <a:graphic>
          <a:graphicData uri="http://schemas.openxmlformats.org/drawingml/2006/table">
            <a:tbl>
              <a:tblPr/>
              <a:tblGrid>
                <a:gridCol w="1488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676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73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53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7344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354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6600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TD#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</a:t>
                      </a:r>
                      <a:r>
                        <a:rPr lang="en-GB" sz="1400" b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</a:t>
                      </a: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Specs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Affected WG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886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C4-235528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New event filters for Presence-In-AOI-Report event subscription targeting Any UE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0992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23.501-5024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5868631"/>
                  </a:ext>
                </a:extLst>
              </a:tr>
              <a:tr h="2776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C4-235687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Corrections to support Extended DRX in CM-IDLE state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1000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23.502-4255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3179599"/>
                  </a:ext>
                </a:extLst>
              </a:tr>
              <a:tr h="40550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C4-235503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Area Session Policy ID in Nmbsmf_MBSSession_Create request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29.532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0072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23.247-0200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2325972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C4-235504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Area Session Policy ID in Nmbsmf_MBSSession_Create request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29.532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0073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23.247-0201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C4-235416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MBS Service Area not contained within the MB-SMF service area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29.532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0074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23.247-0275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C4-235417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MBS Service Area not contained within the MB-SMF service area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29.532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0075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23.247-0275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C4-235505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Location Dependent MBS broadcast session with multiple MB-SMFs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29.532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0076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23.247-0331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C4-235506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Location Dependent MBS broadcast session with multiple MB-SMFs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29.532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0077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23.247-0331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C4-235548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Clarification on UE already registered indication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29.536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0103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23.501-4649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C4-235600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Threshold based UE admission control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29.536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0105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23.501-4649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5616538"/>
      </p:ext>
    </p:extLst>
  </p:cSld>
  <p:clrMapOvr>
    <a:masterClrMapping/>
  </p:clrMapOvr>
  <p:transition>
    <p:wipe dir="r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CT4: CRs for conditional approval (III) 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9F0F3D6-8B80-5DC6-5B75-EA28569D39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1194500"/>
              </p:ext>
            </p:extLst>
          </p:nvPr>
        </p:nvGraphicFramePr>
        <p:xfrm>
          <a:off x="607923" y="2128827"/>
          <a:ext cx="10967779" cy="3552249"/>
        </p:xfrm>
        <a:graphic>
          <a:graphicData uri="http://schemas.openxmlformats.org/drawingml/2006/table">
            <a:tbl>
              <a:tblPr/>
              <a:tblGrid>
                <a:gridCol w="1488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676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73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53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7344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354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6600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TD#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</a:t>
                      </a:r>
                      <a:r>
                        <a:rPr lang="en-GB" sz="1400" b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</a:t>
                      </a: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Specs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Affected WG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886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C4-235553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Clarification on the LocalNumberUpdate procedure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29.536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0107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23.501-4649.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5868631"/>
                  </a:ext>
                </a:extLst>
              </a:tr>
              <a:tr h="2776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C4-235524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Nupf_GetPrivateUEIPaddr_Get response with GPSI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29.564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0072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23.502-4454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3179599"/>
                  </a:ext>
                </a:extLst>
              </a:tr>
              <a:tr h="40550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C4-235121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Achieved sampling ratio in Nupf_EventExposure_Notify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29.564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0073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23.502-4467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2325972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C4-235522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Indication of QoS Flow associated with the default QoS Rule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29.564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0074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23.501-5002</a:t>
                      </a:r>
                      <a:b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23.502-4505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b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US" sz="1100" b="1" kern="100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C4-235500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Area Session Policy ID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29.571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0476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23.247-0200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C4-235501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Area Session Policy ID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29.571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0477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23.247-0201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C4-235418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MBS Service Area not contained within the MB-SMF service area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29.571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0478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23.247-0275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C4-235419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MBS Service Area not contained within the MB-SMF service area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29.571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0479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23.247-0275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C4-235173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User Location Information of AUN3 device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29.571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0480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23.316-2115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C4-235695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Protocol Description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29.571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0483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23.501-5008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89117989"/>
      </p:ext>
    </p:extLst>
  </p:cSld>
  <p:clrMapOvr>
    <a:masterClrMapping/>
  </p:clrMapOvr>
  <p:transition>
    <p:wipe dir="r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CT4: CRs for conditional approval (IV) 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94DD665-8576-7464-AB08-BFBC2A330E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3881703"/>
              </p:ext>
            </p:extLst>
          </p:nvPr>
        </p:nvGraphicFramePr>
        <p:xfrm>
          <a:off x="607923" y="2128827"/>
          <a:ext cx="10967779" cy="3731637"/>
        </p:xfrm>
        <a:graphic>
          <a:graphicData uri="http://schemas.openxmlformats.org/drawingml/2006/table">
            <a:tbl>
              <a:tblPr/>
              <a:tblGrid>
                <a:gridCol w="1488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676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73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53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7344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354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6600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TD#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</a:t>
                      </a:r>
                      <a:r>
                        <a:rPr lang="en-GB" sz="1400" b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</a:t>
                      </a: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Specs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Affected WG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886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C4-235480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Access restriction for AUN3 devices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1184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23.316-2122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5868631"/>
                  </a:ext>
                </a:extLst>
              </a:tr>
              <a:tr h="2776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C4-235697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Support of NSAC SAI list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0918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23.501-5172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3179599"/>
                  </a:ext>
                </a:extLst>
              </a:tr>
              <a:tr h="40550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C4-235523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Aligning the service name with stage-2 specification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0943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23.501-5001</a:t>
                      </a:r>
                      <a:b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23.502-4504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b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US" sz="1100" b="1" kern="100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2325972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C4-235666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Support of NSAC SAI list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0944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23.501-5171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C4-235481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Service restriction of AUN3 device access 5GC via W-5GAN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29.571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0492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23.316-2122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C4-235664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Definition of NSAC Service Area.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29.571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0496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23.501-5171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C4-235440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Addition of additional ULI of the MBSR UE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29.572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0209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23.501-4950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C4-234537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Support the change of the PDU Session Type for a 5G VN group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0247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23.501-4993</a:t>
                      </a:r>
                      <a:br>
                        <a:rPr lang="en-GB" sz="11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GB" sz="11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23.502-4496</a:t>
                      </a:r>
                      <a:br>
                        <a:rPr lang="en-GB" sz="11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GB" sz="11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29.522-1049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b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US" sz="1100" b="1" kern="100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b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US" sz="1100" b="1" kern="100" dirty="0">
                          <a:solidFill>
                            <a:srgbClr val="4472C4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CT3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C4-235490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Update on delivery of N2 information for </a:t>
                      </a:r>
                      <a:r>
                        <a:rPr lang="en-GB" sz="1100" kern="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rangingsl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29.518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1003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38.413-0991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RAN3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C4-234467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DNAI-EAS Mappings data subset in the UDR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29.504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0241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29.519-0453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4472C4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CT3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00845847"/>
      </p:ext>
    </p:extLst>
  </p:cSld>
  <p:clrMapOvr>
    <a:masterClrMapping/>
  </p:clrMapOvr>
  <p:transition>
    <p:wipe dir="r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Thank</a:t>
            </a:r>
            <a:r>
              <a:rPr lang="fr-FR" dirty="0"/>
              <a:t> You!</a:t>
            </a:r>
          </a:p>
        </p:txBody>
      </p:sp>
      <p:pic>
        <p:nvPicPr>
          <p:cNvPr id="4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192927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08944404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CB3722-5554-4EBC-9A4F-4274B4CAED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WG3 Officials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42FEE6-81A0-4253-B3DB-1B33140E53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8BE5E4F5-06FD-4963-BE4B-F601C3CECFCB}"/>
              </a:ext>
            </a:extLst>
          </p:cNvPr>
          <p:cNvSpPr txBox="1">
            <a:spLocks/>
          </p:cNvSpPr>
          <p:nvPr/>
        </p:nvSpPr>
        <p:spPr bwMode="auto">
          <a:xfrm>
            <a:off x="2155391" y="1998496"/>
            <a:ext cx="301942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Yali Yan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yanyali@huawei.com </a:t>
            </a:r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00BE79A9-FDC2-470A-9CE4-AC245AA834DA}"/>
              </a:ext>
            </a:extLst>
          </p:cNvPr>
          <p:cNvSpPr txBox="1">
            <a:spLocks/>
          </p:cNvSpPr>
          <p:nvPr/>
        </p:nvSpPr>
        <p:spPr bwMode="auto">
          <a:xfrm>
            <a:off x="7421218" y="1994764"/>
            <a:ext cx="334327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Narendranath Durga </a:t>
            </a:r>
            <a:r>
              <a:rPr lang="fr-FR" altLang="en-US" sz="1800"/>
              <a:t>Tangudu </a:t>
            </a:r>
            <a:endParaRPr lang="fr-FR" altLang="en-US" sz="18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Vice Chair</a:t>
            </a:r>
            <a:br>
              <a:rPr lang="fr-FR" altLang="en-US" sz="1800" dirty="0"/>
            </a:br>
            <a:r>
              <a:rPr lang="en-US" altLang="en-US" sz="1800" dirty="0"/>
              <a:t>n.tangudu@samsung.com 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36455614-783B-4C0D-811A-EF427FF5F0A3}"/>
              </a:ext>
            </a:extLst>
          </p:cNvPr>
          <p:cNvSpPr txBox="1">
            <a:spLocks/>
          </p:cNvSpPr>
          <p:nvPr/>
        </p:nvSpPr>
        <p:spPr bwMode="auto">
          <a:xfrm>
            <a:off x="7421218" y="3955551"/>
            <a:ext cx="3591999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Susana </a:t>
            </a:r>
            <a:r>
              <a:rPr lang="fr-FR" altLang="en-US" sz="1800"/>
              <a:t>Fernández </a:t>
            </a:r>
            <a:endParaRPr lang="fr-FR" altLang="en-US" sz="18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CT3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 susana.fernandez@ericsson.com </a:t>
            </a:r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9DA29C68-30D9-4F74-A4A8-AED3D3F4012E}"/>
              </a:ext>
            </a:extLst>
          </p:cNvPr>
          <p:cNvSpPr txBox="1">
            <a:spLocks/>
          </p:cNvSpPr>
          <p:nvPr/>
        </p:nvSpPr>
        <p:spPr bwMode="auto">
          <a:xfrm>
            <a:off x="1993467" y="3955551"/>
            <a:ext cx="3343275" cy="1384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Dongwook Kim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de-DE" altLang="en-US" sz="1800" dirty="0"/>
              <a:t>Dongwook.Kim@etsi.org 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F05B98A7-E994-4ECF-B46B-96C4E01A2C3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0588" y="3955551"/>
            <a:ext cx="1161382" cy="1511088"/>
          </a:xfrm>
          <a:prstGeom prst="rect">
            <a:avLst/>
          </a:prstGeom>
        </p:spPr>
      </p:pic>
      <p:pic>
        <p:nvPicPr>
          <p:cNvPr id="26" name="Picture 25" descr="A person wearing a suit&#10;&#10;Description automatically generated with low confidence">
            <a:extLst>
              <a:ext uri="{FF2B5EF4-FFF2-40B4-BE49-F238E27FC236}">
                <a16:creationId xmlns:a16="http://schemas.microsoft.com/office/drawing/2014/main" id="{EDD38A61-44E3-4862-98B0-04574A820E3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513" y="1885680"/>
            <a:ext cx="1131310" cy="1543320"/>
          </a:xfrm>
          <a:prstGeom prst="rect">
            <a:avLst/>
          </a:prstGeom>
        </p:spPr>
      </p:pic>
      <p:pic>
        <p:nvPicPr>
          <p:cNvPr id="28" name="Picture 27" descr="A person in a suit&#10;&#10;Description automatically generated with medium confidence">
            <a:extLst>
              <a:ext uri="{FF2B5EF4-FFF2-40B4-BE49-F238E27FC236}">
                <a16:creationId xmlns:a16="http://schemas.microsoft.com/office/drawing/2014/main" id="{071C2FE2-780C-4EA4-8853-6BB0D073685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0588" y="1994764"/>
            <a:ext cx="1161382" cy="1325563"/>
          </a:xfrm>
          <a:prstGeom prst="rect">
            <a:avLst/>
          </a:prstGeom>
        </p:spPr>
      </p:pic>
      <p:pic>
        <p:nvPicPr>
          <p:cNvPr id="12" name="图片 12">
            <a:extLst>
              <a:ext uri="{FF2B5EF4-FFF2-40B4-BE49-F238E27FC236}">
                <a16:creationId xmlns:a16="http://schemas.microsoft.com/office/drawing/2014/main" id="{DBBF340B-75B1-4821-8E75-76469D7F751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54" t="10090" r="15327" b="26748"/>
          <a:stretch/>
        </p:blipFill>
        <p:spPr>
          <a:xfrm>
            <a:off x="616495" y="3955551"/>
            <a:ext cx="1193126" cy="1511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529575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C717F7-5D2A-47E2-97CB-909FB2B01E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WG4</a:t>
            </a:r>
            <a:r>
              <a:rPr lang="en-GB" altLang="en-US" dirty="0">
                <a:solidFill>
                  <a:srgbClr val="0070C0"/>
                </a:solidFill>
              </a:rPr>
              <a:t> </a:t>
            </a:r>
            <a:r>
              <a:rPr lang="en-GB" altLang="en-US" dirty="0"/>
              <a:t>Officials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E702D3-D461-4B3F-BE0F-076526AAF8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A2A933F-C5B9-4D5B-A41F-A647EE94C876}"/>
              </a:ext>
            </a:extLst>
          </p:cNvPr>
          <p:cNvSpPr txBox="1">
            <a:spLocks/>
          </p:cNvSpPr>
          <p:nvPr/>
        </p:nvSpPr>
        <p:spPr bwMode="auto">
          <a:xfrm>
            <a:off x="2162174" y="2059413"/>
            <a:ext cx="3022600" cy="1503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Song Yue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</a:t>
            </a:r>
            <a:r>
              <a:rPr lang="en-US" altLang="zh-CN" sz="1800" dirty="0"/>
              <a:t>C</a:t>
            </a:r>
            <a:r>
              <a:rPr lang="fr-FR" altLang="en-US" sz="1800" dirty="0" err="1"/>
              <a:t>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  <a:br>
              <a:rPr lang="fr-FR" altLang="en-US" sz="1800" dirty="0"/>
            </a:br>
            <a:r>
              <a:rPr lang="en-US" sz="1800" dirty="0">
                <a:hlinkClick r:id="rId3"/>
              </a:rPr>
              <a:t>songyue@chinamobile.com</a:t>
            </a:r>
            <a:endParaRPr lang="en-US" sz="1800" dirty="0"/>
          </a:p>
          <a:p>
            <a:pPr>
              <a:buFontTx/>
              <a:buNone/>
            </a:pPr>
            <a:endParaRPr lang="fr-FR" altLang="en-US" sz="1800" b="1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76302E0-92F1-49B9-A725-75994CF7C989}"/>
              </a:ext>
            </a:extLst>
          </p:cNvPr>
          <p:cNvSpPr txBox="1">
            <a:spLocks/>
          </p:cNvSpPr>
          <p:nvPr/>
        </p:nvSpPr>
        <p:spPr bwMode="auto">
          <a:xfrm>
            <a:off x="7431850" y="211780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1800" dirty="0"/>
              <a:t>Li Zhijun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ETSI</a:t>
            </a:r>
            <a:br>
              <a:rPr lang="fr-FR" altLang="en-US" sz="1800" dirty="0"/>
            </a:br>
            <a:r>
              <a:rPr lang="en-US" altLang="zh-CN" sz="1800" dirty="0">
                <a:hlinkClick r:id="rId4"/>
              </a:rPr>
              <a:t>li.zhijun3</a:t>
            </a:r>
            <a:r>
              <a:rPr lang="en-US" altLang="en-US" sz="1800" dirty="0">
                <a:hlinkClick r:id="rId4"/>
              </a:rPr>
              <a:t>@zte.com.cn</a:t>
            </a:r>
            <a:endParaRPr lang="en-US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2A19EB5-C882-4700-B4B1-42A2C25BF398}"/>
              </a:ext>
            </a:extLst>
          </p:cNvPr>
          <p:cNvSpPr txBox="1">
            <a:spLocks/>
          </p:cNvSpPr>
          <p:nvPr/>
        </p:nvSpPr>
        <p:spPr bwMode="auto">
          <a:xfrm>
            <a:off x="2162174" y="4312407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kimmo.kymalainen@3gpp.org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A9B8772E-373E-461A-95C9-ED4F3FB732E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0976" y="4194587"/>
            <a:ext cx="1487843" cy="1386086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E1CE95B5-E7CB-434F-A08F-D5723CFE1BED}"/>
              </a:ext>
            </a:extLst>
          </p:cNvPr>
          <p:cNvSpPr txBox="1">
            <a:spLocks/>
          </p:cNvSpPr>
          <p:nvPr/>
        </p:nvSpPr>
        <p:spPr bwMode="auto">
          <a:xfrm>
            <a:off x="7523780" y="4028569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2B7B4A4B-96B5-4156-B032-24B4F95B4123}"/>
              </a:ext>
            </a:extLst>
          </p:cNvPr>
          <p:cNvSpPr txBox="1">
            <a:spLocks/>
          </p:cNvSpPr>
          <p:nvPr/>
        </p:nvSpPr>
        <p:spPr bwMode="auto">
          <a:xfrm>
            <a:off x="7458075" y="3878455"/>
            <a:ext cx="3750009" cy="1533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Hiroshi </a:t>
            </a:r>
            <a:r>
              <a:rPr lang="fr-FR" altLang="en-US" sz="1800" dirty="0" err="1"/>
              <a:t>Ischikawa</a:t>
            </a:r>
            <a:r>
              <a:rPr lang="fr-FR" altLang="en-US" sz="1800" dirty="0"/>
              <a:t> </a:t>
            </a:r>
            <a:r>
              <a:rPr lang="fr-FR" altLang="en-US" sz="1800" dirty="0">
                <a:solidFill>
                  <a:srgbClr val="0070C0"/>
                </a:solidFill>
              </a:rPr>
              <a:t>(re-</a:t>
            </a:r>
            <a:r>
              <a:rPr lang="fr-FR" altLang="en-US" sz="1800" dirty="0" err="1">
                <a:solidFill>
                  <a:srgbClr val="0070C0"/>
                </a:solidFill>
              </a:rPr>
              <a:t>elected</a:t>
            </a:r>
            <a:r>
              <a:rPr lang="fr-FR" altLang="en-US" sz="1800" dirty="0">
                <a:solidFill>
                  <a:srgbClr val="0070C0"/>
                </a:solidFill>
              </a:rPr>
              <a:t>)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Vicechair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TTC</a:t>
            </a:r>
            <a:br>
              <a:rPr lang="fr-FR" altLang="en-US" sz="1800" dirty="0"/>
            </a:br>
            <a:r>
              <a:rPr lang="en-US" sz="1800" dirty="0"/>
              <a:t>hiroshi.ishikawa.ev</a:t>
            </a:r>
            <a:r>
              <a:rPr lang="en-US" altLang="en-US" sz="1800" dirty="0"/>
              <a:t>@nttdocomo.</a:t>
            </a:r>
            <a:r>
              <a:rPr lang="en-US" sz="1800" dirty="0"/>
              <a:t>com</a:t>
            </a: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47BD483-6E12-4AAE-AE0E-A45B2BE6528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6323" y="3977188"/>
            <a:ext cx="1053801" cy="138170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C91690E-6972-B12C-8A62-AAC38C13DA1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452" y="2010167"/>
            <a:ext cx="1093276" cy="1602076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12398F79-E7FD-DAA8-1674-993E87C0C8E8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27" b="8344"/>
          <a:stretch/>
        </p:blipFill>
        <p:spPr>
          <a:xfrm>
            <a:off x="6066344" y="1997259"/>
            <a:ext cx="1313758" cy="1571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634142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C717F7-5D2A-47E2-97CB-909FB2B01E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WG6 Officials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E702D3-D461-4B3F-BE0F-076526AAF8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4FFFDDA4-A719-49AD-833D-BA2EA7D86A92}"/>
              </a:ext>
            </a:extLst>
          </p:cNvPr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Heiko Kruse</a:t>
            </a:r>
            <a:endParaRPr lang="fr-FR" altLang="en-US" sz="18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heiko.kruse@idemia.com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08F1D97-5782-40BF-BA75-75C726FFDDD2}"/>
              </a:ext>
            </a:extLst>
          </p:cNvPr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>
                <a:solidFill>
                  <a:srgbClr val="00B0F0"/>
                </a:solidFill>
              </a:rPr>
              <a:t>Ly Thanh Phan (re-</a:t>
            </a:r>
            <a:r>
              <a:rPr lang="fr-FR" altLang="en-US" sz="1800" dirty="0" err="1">
                <a:solidFill>
                  <a:srgbClr val="00B0F0"/>
                </a:solidFill>
              </a:rPr>
              <a:t>elected</a:t>
            </a:r>
            <a:r>
              <a:rPr lang="fr-FR" altLang="en-US" sz="1800" dirty="0">
                <a:solidFill>
                  <a:srgbClr val="00B0F0"/>
                </a:solidFill>
              </a:rPr>
              <a:t> </a:t>
            </a:r>
            <a:r>
              <a:rPr lang="fr-FR" altLang="en-US" sz="1800" dirty="0" err="1">
                <a:solidFill>
                  <a:srgbClr val="00B0F0"/>
                </a:solidFill>
              </a:rPr>
              <a:t>Nov</a:t>
            </a:r>
            <a:r>
              <a:rPr lang="fr-FR" altLang="en-US" sz="1800" dirty="0">
                <a:solidFill>
                  <a:srgbClr val="00B0F0"/>
                </a:solidFill>
              </a:rPr>
              <a:t>/23)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  <a:br>
              <a:rPr lang="fr-FR" altLang="en-US" sz="1800" dirty="0"/>
            </a:br>
            <a:r>
              <a:rPr lang="en-US" altLang="en-US" sz="1800" dirty="0"/>
              <a:t>ly-thanh.phan@thalesgroup.com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4A4F1E56-E7C3-410B-9616-FDA8FFB87BBF}"/>
              </a:ext>
            </a:extLst>
          </p:cNvPr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kimmo.kymalainen@3gpp.org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AC76EFC-1D63-444E-A1F1-DF67C3F543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17977" y="2014315"/>
            <a:ext cx="1540098" cy="154009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826E748-6CBF-48A9-A9F1-09E6ADB375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758471" y="1998719"/>
            <a:ext cx="1195509" cy="155569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634C964-5FA2-4E7C-B9FC-8AB03A2782A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9649" y="4860926"/>
            <a:ext cx="1522526" cy="1387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093820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Meeting statistics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62050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TSG WG CT Meeting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5257800" cy="4351338"/>
          </a:xfrm>
        </p:spPr>
        <p:txBody>
          <a:bodyPr/>
          <a:lstStyle/>
          <a:p>
            <a:r>
              <a:rPr lang="en-US" dirty="0"/>
              <a:t>Number of handled documents</a:t>
            </a:r>
          </a:p>
          <a:p>
            <a:pPr lvl="1"/>
            <a:r>
              <a:rPr lang="en-US" dirty="0"/>
              <a:t>319</a:t>
            </a:r>
          </a:p>
          <a:p>
            <a:r>
              <a:rPr lang="en-US" dirty="0"/>
              <a:t>Approved CRs </a:t>
            </a:r>
          </a:p>
          <a:p>
            <a:pPr lvl="1"/>
            <a:r>
              <a:rPr lang="en-US" dirty="0"/>
              <a:t> 1571</a:t>
            </a:r>
          </a:p>
          <a:p>
            <a:r>
              <a:rPr lang="en-US" dirty="0"/>
              <a:t>Approved New SID/WID</a:t>
            </a:r>
          </a:p>
          <a:p>
            <a:pPr lvl="1"/>
            <a:r>
              <a:rPr lang="en-US" dirty="0"/>
              <a:t>2</a:t>
            </a:r>
          </a:p>
          <a:p>
            <a:r>
              <a:rPr lang="en-US" dirty="0"/>
              <a:t>Approved Revised SID/WID</a:t>
            </a:r>
          </a:p>
          <a:p>
            <a:pPr lvl="1"/>
            <a:r>
              <a:rPr lang="en-US" altLang="fr-FR" dirty="0"/>
              <a:t>12</a:t>
            </a:r>
          </a:p>
          <a:p>
            <a:r>
              <a:rPr lang="en-US" dirty="0"/>
              <a:t>Noted or Approved TS/TR</a:t>
            </a:r>
          </a:p>
          <a:p>
            <a:pPr lvl="1"/>
            <a:r>
              <a:rPr lang="en-US" altLang="fr-FR" dirty="0"/>
              <a:t>19</a:t>
            </a:r>
          </a:p>
          <a:p>
            <a:pPr lvl="1"/>
            <a:endParaRPr lang="en-US" altLang="fr-FR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698673" y="182244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Attendances</a:t>
            </a:r>
            <a:r>
              <a:rPr lang="en-US" altLang="fr-FR" dirty="0"/>
              <a:t>:</a:t>
            </a:r>
          </a:p>
          <a:p>
            <a:pPr lvl="1"/>
            <a:r>
              <a:rPr lang="en-US" altLang="fr-FR" dirty="0"/>
              <a:t>305 registered</a:t>
            </a:r>
          </a:p>
          <a:p>
            <a:pPr lvl="2"/>
            <a:r>
              <a:rPr lang="en-US" altLang="fr-FR" dirty="0"/>
              <a:t>196 confirmed participation</a:t>
            </a:r>
          </a:p>
          <a:p>
            <a:pPr marL="914400" lvl="2" indent="0">
              <a:buNone/>
            </a:pPr>
            <a:endParaRPr lang="en-US" dirty="0"/>
          </a:p>
          <a:p>
            <a:r>
              <a:rPr lang="en-US" dirty="0"/>
              <a:t>CRs for conditional approval listed in the Annex</a:t>
            </a:r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7C26965712CC42B0B36C7EA2FCF6DE" ma:contentTypeVersion="13" ma:contentTypeDescription="Crée un document." ma:contentTypeScope="" ma:versionID="36418d59d348d317128fc78f0c8181fe">
  <xsd:schema xmlns:xsd="http://www.w3.org/2001/XMLSchema" xmlns:xs="http://www.w3.org/2001/XMLSchema" xmlns:p="http://schemas.microsoft.com/office/2006/metadata/properties" xmlns:ns3="c9fe69cb-1d4b-461a-8155-8bb96486ee7c" xmlns:ns4="34d3e54b-d462-4f51-83b6-6cd7f4b454d5" targetNamespace="http://schemas.microsoft.com/office/2006/metadata/properties" ma:root="true" ma:fieldsID="5dc8765cb8f5f3898a4be90ae1f2a0a0" ns3:_="" ns4:_="">
    <xsd:import namespace="c9fe69cb-1d4b-461a-8155-8bb96486ee7c"/>
    <xsd:import namespace="34d3e54b-d462-4f51-83b6-6cd7f4b454d5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KeyPoints" minOccurs="0"/>
                <xsd:element ref="ns4:MediaServiceKeyPoints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9fe69cb-1d4b-461a-8155-8bb96486ee7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Partage du hachage d’indicateur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d3e54b-d462-4f51-83b6-6cd7f4b454d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5F64618A-BDAA-472F-B9F4-B9048F2BF85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A3038E3-4DD8-4580-9CB3-5BBB79FCC05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9fe69cb-1d4b-461a-8155-8bb96486ee7c"/>
    <ds:schemaRef ds:uri="34d3e54b-d462-4f51-83b6-6cd7f4b454d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5F6414F-085E-4BBE-BBE5-04959CF33DE1}">
  <ds:schemaRefs>
    <ds:schemaRef ds:uri="http://schemas.microsoft.com/office/2006/documentManagement/types"/>
    <ds:schemaRef ds:uri="http://schemas.microsoft.com/office/2006/metadata/properties"/>
    <ds:schemaRef ds:uri="34d3e54b-d462-4f51-83b6-6cd7f4b454d5"/>
    <ds:schemaRef ds:uri="http://purl.org/dc/dcmitype/"/>
    <ds:schemaRef ds:uri="c9fe69cb-1d4b-461a-8155-8bb96486ee7c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terms/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427</TotalTime>
  <Words>3621</Words>
  <Application>Microsoft Office PowerPoint</Application>
  <PresentationFormat>Widescreen</PresentationFormat>
  <Paragraphs>1041</Paragraphs>
  <Slides>49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59" baseType="lpstr">
      <vt:lpstr>ＭＳ Ｐゴシック</vt:lpstr>
      <vt:lpstr>宋体</vt:lpstr>
      <vt:lpstr>等线</vt:lpstr>
      <vt:lpstr>Arial</vt:lpstr>
      <vt:lpstr>Arial </vt:lpstr>
      <vt:lpstr>Calibri</vt:lpstr>
      <vt:lpstr>Calibri Light</vt:lpstr>
      <vt:lpstr>MS Mincho</vt:lpstr>
      <vt:lpstr>Times New Roman</vt:lpstr>
      <vt:lpstr>Office Theme</vt:lpstr>
      <vt:lpstr>CT Status Report  to TSG SA#102 </vt:lpstr>
      <vt:lpstr>CT Officials</vt:lpstr>
      <vt:lpstr>TSG CT Officials</vt:lpstr>
      <vt:lpstr>TSG CT WG1 Officials</vt:lpstr>
      <vt:lpstr>TSG CT WG3 Officials</vt:lpstr>
      <vt:lpstr>TSG CT WG4 Officials</vt:lpstr>
      <vt:lpstr>TSG CT WG6 Officials</vt:lpstr>
      <vt:lpstr>Meeting statistics</vt:lpstr>
      <vt:lpstr>TSG WG CT Meeting Statistics</vt:lpstr>
      <vt:lpstr>CT WG Statistics: Approved CRs by WG</vt:lpstr>
      <vt:lpstr>Release Status</vt:lpstr>
      <vt:lpstr>Rel-8 – Rel-14 Status (Cat F CRc)</vt:lpstr>
      <vt:lpstr>Release 15 Status</vt:lpstr>
      <vt:lpstr>Release 16 Status</vt:lpstr>
      <vt:lpstr>Release 17 Status</vt:lpstr>
      <vt:lpstr>Release 18 Status</vt:lpstr>
      <vt:lpstr>Backward Incompatible Changes</vt:lpstr>
      <vt:lpstr>For Information to SA</vt:lpstr>
      <vt:lpstr>Information to TSG SA</vt:lpstr>
      <vt:lpstr>Information to TSG SA</vt:lpstr>
      <vt:lpstr>For Action to SA</vt:lpstr>
      <vt:lpstr>Action to TSG SA</vt:lpstr>
      <vt:lpstr>Action to TSG SA</vt:lpstr>
      <vt:lpstr>Acknowledgement</vt:lpstr>
      <vt:lpstr>Acknowledgement</vt:lpstr>
      <vt:lpstr>Annex</vt:lpstr>
      <vt:lpstr>New approved  Study/Work Items</vt:lpstr>
      <vt:lpstr>New Study/Work Items Rel-18 1/1</vt:lpstr>
      <vt:lpstr>Revised approved Work Items Rel-18 1/3</vt:lpstr>
      <vt:lpstr>Revised approved Work Items Rel-18 2/3</vt:lpstr>
      <vt:lpstr>Revised approved Work Items Rel-18 3/3</vt:lpstr>
      <vt:lpstr>TR/TS sent to plenary</vt:lpstr>
      <vt:lpstr>New Rel-18 TR/TS for Information 1/3</vt:lpstr>
      <vt:lpstr>New Rel-18 TR/TS for Information 2/3</vt:lpstr>
      <vt:lpstr>New Rel-18 TR/TS for Information 3/3</vt:lpstr>
      <vt:lpstr>New Rel-18 TR/TS for Approval </vt:lpstr>
      <vt:lpstr>New Specification numbers</vt:lpstr>
      <vt:lpstr>New allocated Specification numbers 1/1</vt:lpstr>
      <vt:lpstr>CRs for conditional approval </vt:lpstr>
      <vt:lpstr>CT1: CRs for conditional approval (I)</vt:lpstr>
      <vt:lpstr>CT1: CRs for conditional approval (II)</vt:lpstr>
      <vt:lpstr>CT3: CRs for conditional approval(I) </vt:lpstr>
      <vt:lpstr>CT3: CRs for conditional approval(II) </vt:lpstr>
      <vt:lpstr>CT3: CRs for conditional approval(III) </vt:lpstr>
      <vt:lpstr>CT4: CRs for conditional approval (I) </vt:lpstr>
      <vt:lpstr>CT4: CRs for conditional approval (II) </vt:lpstr>
      <vt:lpstr>CT4: CRs for conditional approval (III) </vt:lpstr>
      <vt:lpstr>CT4: CRs for conditional approval (IV) 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Peter</cp:lastModifiedBy>
  <cp:revision>874</cp:revision>
  <dcterms:created xsi:type="dcterms:W3CDTF">2010-02-05T13:52:04Z</dcterms:created>
  <dcterms:modified xsi:type="dcterms:W3CDTF">2023-12-14T16:25:33Z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0x010100DA7C26965712CC42B0B36C7EA2FCF6DE</vt:lpwstr>
  </property>
  <property fmtid="{D5CDD505-2E9C-101B-9397-08002B2CF9AE}" pid="3" name="_2015_ms_pID_725343">
    <vt:lpwstr>(3)EVBlWCDKzo/3EXnsAO8rhvHz9VWp1lSJkNgDitfVzg5tjItvH1kXgg2ADZGP8vXFzCgBlObu
Xk3abpKbGmVtM20u8TXFZZQItZeBf+xv29rBVE4cblRxFGwAw2JkgLQDeVlSisslN6FckA5P
ZgNtl6GdzL0ZMy4h6ibqVJBptRBQeMnB46r3oZcq2t6iPxs/77F+j8HCd1Dw4Bn/Va+10yl3
f7AxEWUNZ+3bErEtqS</vt:lpwstr>
  </property>
  <property fmtid="{D5CDD505-2E9C-101B-9397-08002B2CF9AE}" pid="4" name="_2015_ms_pID_7253431">
    <vt:lpwstr>zpvpNyPGuqMQTppGMFa5WjEjOto+IkhNzgvYexXZzLuHstXf+7wGEf
jAmPo4uI5YUVdd6L2aZ/tSpU5U4gbueBRfida84Ib9XqvHmpovueC8TuFym3BCdpRhS2MtWt
ZKKNCbwwkilDSn0M6z6AfrplvwiObyRoK2pr4zYYZh7IpkDt+1ULUvmfJL7O/KgTXlXmDasO
hL5f1RMky6QsrUT17+v/2nGasIuUMxxP+waP</vt:lpwstr>
  </property>
  <property fmtid="{D5CDD505-2E9C-101B-9397-08002B2CF9AE}" pid="5" name="MSIP_Label_5f8610cf-4e4f-4168-a9a0-556235a89a9b_Enabled">
    <vt:lpwstr>true</vt:lpwstr>
  </property>
  <property fmtid="{D5CDD505-2E9C-101B-9397-08002B2CF9AE}" pid="6" name="MSIP_Label_5f8610cf-4e4f-4168-a9a0-556235a89a9b_SetDate">
    <vt:lpwstr>2023-06-14T01:37:53Z</vt:lpwstr>
  </property>
  <property fmtid="{D5CDD505-2E9C-101B-9397-08002B2CF9AE}" pid="7" name="MSIP_Label_5f8610cf-4e4f-4168-a9a0-556235a89a9b_Method">
    <vt:lpwstr>Standard</vt:lpwstr>
  </property>
  <property fmtid="{D5CDD505-2E9C-101B-9397-08002B2CF9AE}" pid="8" name="MSIP_Label_5f8610cf-4e4f-4168-a9a0-556235a89a9b_Name">
    <vt:lpwstr>Unclassified</vt:lpwstr>
  </property>
  <property fmtid="{D5CDD505-2E9C-101B-9397-08002B2CF9AE}" pid="9" name="MSIP_Label_5f8610cf-4e4f-4168-a9a0-556235a89a9b_SiteId">
    <vt:lpwstr>7694d41c-5504-43d9-9e40-cb254ad755ec</vt:lpwstr>
  </property>
  <property fmtid="{D5CDD505-2E9C-101B-9397-08002B2CF9AE}" pid="10" name="MSIP_Label_5f8610cf-4e4f-4168-a9a0-556235a89a9b_ActionId">
    <vt:lpwstr>2a10f9de-db74-423c-9e85-0ddbc5721fa9</vt:lpwstr>
  </property>
  <property fmtid="{D5CDD505-2E9C-101B-9397-08002B2CF9AE}" pid="11" name="MSIP_Label_5f8610cf-4e4f-4168-a9a0-556235a89a9b_ContentBits">
    <vt:lpwstr>0</vt:lpwstr>
  </property>
  <property fmtid="{D5CDD505-2E9C-101B-9397-08002B2CF9AE}" pid="12" name="_2015_ms_pID_7253432">
    <vt:lpwstr>3g==</vt:lpwstr>
  </property>
  <property fmtid="{D5CDD505-2E9C-101B-9397-08002B2CF9AE}" pid="13" name="_readonly">
    <vt:lpwstr/>
  </property>
  <property fmtid="{D5CDD505-2E9C-101B-9397-08002B2CF9AE}" pid="14" name="_change">
    <vt:lpwstr/>
  </property>
  <property fmtid="{D5CDD505-2E9C-101B-9397-08002B2CF9AE}" pid="15" name="_full-control">
    <vt:lpwstr/>
  </property>
  <property fmtid="{D5CDD505-2E9C-101B-9397-08002B2CF9AE}" pid="16" name="sflag">
    <vt:lpwstr>1702570616</vt:lpwstr>
  </property>
</Properties>
</file>